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498" r:id="rId5"/>
    <p:sldId id="475" r:id="rId6"/>
    <p:sldId id="814" r:id="rId7"/>
    <p:sldId id="797" r:id="rId8"/>
    <p:sldId id="786" r:id="rId9"/>
    <p:sldId id="820" r:id="rId10"/>
    <p:sldId id="822" r:id="rId11"/>
    <p:sldId id="815" r:id="rId12"/>
    <p:sldId id="821" r:id="rId13"/>
    <p:sldId id="835" r:id="rId14"/>
    <p:sldId id="812" r:id="rId15"/>
    <p:sldId id="823" r:id="rId16"/>
    <p:sldId id="837" r:id="rId17"/>
    <p:sldId id="789" r:id="rId18"/>
    <p:sldId id="839" r:id="rId19"/>
    <p:sldId id="838" r:id="rId20"/>
    <p:sldId id="793" r:id="rId21"/>
    <p:sldId id="844" r:id="rId22"/>
    <p:sldId id="841" r:id="rId23"/>
    <p:sldId id="790" r:id="rId24"/>
    <p:sldId id="795" r:id="rId25"/>
    <p:sldId id="796" r:id="rId26"/>
    <p:sldId id="845" r:id="rId27"/>
    <p:sldId id="846" r:id="rId28"/>
    <p:sldId id="824" r:id="rId29"/>
    <p:sldId id="818" r:id="rId30"/>
    <p:sldId id="819" r:id="rId31"/>
    <p:sldId id="826" r:id="rId32"/>
    <p:sldId id="828" r:id="rId33"/>
    <p:sldId id="829" r:id="rId34"/>
    <p:sldId id="830" r:id="rId35"/>
    <p:sldId id="831" r:id="rId36"/>
    <p:sldId id="832" r:id="rId37"/>
    <p:sldId id="827" r:id="rId38"/>
    <p:sldId id="632" r:id="rId39"/>
    <p:sldId id="768" r:id="rId40"/>
    <p:sldId id="767" r:id="rId41"/>
    <p:sldId id="765" r:id="rId42"/>
    <p:sldId id="764" r:id="rId43"/>
    <p:sldId id="763" r:id="rId44"/>
    <p:sldId id="833" r:id="rId45"/>
    <p:sldId id="806" r:id="rId46"/>
    <p:sldId id="807" r:id="rId47"/>
    <p:sldId id="808" r:id="rId48"/>
    <p:sldId id="825" r:id="rId49"/>
    <p:sldId id="801" r:id="rId50"/>
    <p:sldId id="810" r:id="rId51"/>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4" clrIdx="0"/>
  <p:cmAuthor id="1" name="楽天株式会社" initials="楽天株式会社" lastIdx="19" clrIdx="1"/>
  <p:cmAuthor id="2" name="Hiroyuki Ito (The Hiro)" initials="TheHiro"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0D296"/>
    <a:srgbClr val="FF9966"/>
    <a:srgbClr val="FF6600"/>
    <a:srgbClr val="BF0000"/>
    <a:srgbClr val="4D4D4D"/>
    <a:srgbClr val="969696"/>
    <a:srgbClr val="00506E"/>
    <a:srgbClr val="FF006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間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99204" autoAdjust="0"/>
  </p:normalViewPr>
  <p:slideViewPr>
    <p:cSldViewPr showGuides="1">
      <p:cViewPr varScale="1">
        <p:scale>
          <a:sx n="102" d="100"/>
          <a:sy n="102" d="100"/>
        </p:scale>
        <p:origin x="-1168" y="-104"/>
      </p:cViewPr>
      <p:guideLst>
        <p:guide orient="horz" pos="3861"/>
        <p:guide orient="horz" pos="2047"/>
        <p:guide orient="horz" pos="164"/>
        <p:guide orient="horz" pos="1706"/>
        <p:guide orient="horz" pos="504"/>
        <p:guide orient="horz" pos="3385"/>
        <p:guide orient="horz" pos="391"/>
        <p:guide pos="226"/>
        <p:guide pos="5534"/>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8-03T09:30:32.953" idx="4">
    <p:pos x="3993" y="321"/>
    <p:text>各セッションの裏取りが必要。
特にテスト系・Metrics 系が散在している印象。</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4AE22AB-730F-4C4B-A6E7-89E97B93078F}" type="datetimeFigureOut">
              <a:rPr kumimoji="1" lang="ja-JP" altLang="en-US" smtClean="0"/>
              <a:t>2014/08/03</a:t>
            </a:fld>
            <a:endParaRPr kumimoji="1" lang="ja-JP" altLang="en-US" dirty="0"/>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0D38E3F1-FAA5-4043-BB02-BBDB9D30AFA5}" type="slidenum">
              <a:rPr kumimoji="1" lang="ja-JP" altLang="en-US" smtClean="0"/>
              <a:t>‹#›</a:t>
            </a:fld>
            <a:endParaRPr kumimoji="1" lang="ja-JP" altLang="en-US" dirty="0"/>
          </a:p>
        </p:txBody>
      </p:sp>
    </p:spTree>
    <p:extLst>
      <p:ext uri="{BB962C8B-B14F-4D97-AF65-F5344CB8AC3E}">
        <p14:creationId xmlns:p14="http://schemas.microsoft.com/office/powerpoint/2010/main" val="2441146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Hello</a:t>
            </a:r>
            <a:r>
              <a:rPr kumimoji="1" lang="en-US" altLang="ja-JP" baseline="0" dirty="0" smtClean="0"/>
              <a:t> everyone.</a:t>
            </a:r>
            <a:endParaRPr kumimoji="1" lang="en-US" altLang="ja-JP" dirty="0" smtClean="0"/>
          </a:p>
          <a:p>
            <a:r>
              <a:rPr kumimoji="1" lang="en-US" altLang="ja-JP" dirty="0" smtClean="0"/>
              <a:t>In this session,</a:t>
            </a:r>
            <a:r>
              <a:rPr kumimoji="1" lang="en-US" altLang="ja-JP" baseline="0" dirty="0" smtClean="0"/>
              <a:t> I’d like to talk about “Technology-Driven Development”.</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a:t>
            </a:fld>
            <a:endParaRPr kumimoji="1" lang="ja-JP" altLang="en-US" dirty="0"/>
          </a:p>
        </p:txBody>
      </p:sp>
    </p:spTree>
    <p:extLst>
      <p:ext uri="{BB962C8B-B14F-4D97-AF65-F5344CB8AC3E}">
        <p14:creationId xmlns:p14="http://schemas.microsoft.com/office/powerpoint/2010/main" val="82312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These are top 3 challenges.</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13</a:t>
            </a:fld>
            <a:endParaRPr kumimoji="1" lang="ja-JP" altLang="en-US" dirty="0"/>
          </a:p>
        </p:txBody>
      </p:sp>
    </p:spTree>
    <p:extLst>
      <p:ext uri="{BB962C8B-B14F-4D97-AF65-F5344CB8AC3E}">
        <p14:creationId xmlns:p14="http://schemas.microsoft.com/office/powerpoint/2010/main" val="47668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20</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21</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22</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25</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26</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27</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28</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29</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30</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32</a:t>
            </a:fld>
            <a:endParaRPr kumimoji="1" lang="ja-JP" altLang="en-US" dirty="0"/>
          </a:p>
        </p:txBody>
      </p:sp>
    </p:spTree>
    <p:extLst>
      <p:ext uri="{BB962C8B-B14F-4D97-AF65-F5344CB8AC3E}">
        <p14:creationId xmlns:p14="http://schemas.microsoft.com/office/powerpoint/2010/main" val="1222391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33</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34</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Here</a:t>
            </a:r>
            <a:r>
              <a:rPr kumimoji="1" lang="en-US" altLang="ja-JP" baseline="0" dirty="0" smtClean="0"/>
              <a:t> is the example of BDD test scenarios.</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35</a:t>
            </a:fld>
            <a:endParaRPr kumimoji="1" lang="ja-JP" altLang="en-US" dirty="0"/>
          </a:p>
        </p:txBody>
      </p:sp>
    </p:spTree>
    <p:extLst>
      <p:ext uri="{BB962C8B-B14F-4D97-AF65-F5344CB8AC3E}">
        <p14:creationId xmlns:p14="http://schemas.microsoft.com/office/powerpoint/2010/main" val="638183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36</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37</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38</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39</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buFont typeface="Arial" panose="020B0604020202020204" pitchFamily="34" charset="0"/>
              <a:buNone/>
            </a:pP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40</a:t>
            </a:fld>
            <a:endParaRPr kumimoji="1" lang="ja-JP" altLang="en-US" dirty="0"/>
          </a:p>
        </p:txBody>
      </p:sp>
    </p:spTree>
    <p:extLst>
      <p:ext uri="{BB962C8B-B14F-4D97-AF65-F5344CB8AC3E}">
        <p14:creationId xmlns:p14="http://schemas.microsoft.com/office/powerpoint/2010/main" val="3097568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Again, this session’s theme is “Technology-Driven Development”.</a:t>
            </a:r>
          </a:p>
          <a:p>
            <a:r>
              <a:rPr kumimoji="1" lang="en-US" altLang="ja-JP" dirty="0" smtClean="0"/>
              <a:t>Of</a:t>
            </a:r>
            <a:r>
              <a:rPr kumimoji="1" lang="en-US" altLang="ja-JP" baseline="0" dirty="0" smtClean="0"/>
              <a:t> course, this name is derived from “Test-Driven Development”.</a:t>
            </a:r>
          </a:p>
          <a:p>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Anyway,</a:t>
            </a:r>
            <a:r>
              <a:rPr kumimoji="1" lang="en-US" altLang="ja-JP" baseline="0" dirty="0" smtClean="0"/>
              <a:t> w</a:t>
            </a:r>
            <a:r>
              <a:rPr kumimoji="1" lang="en-US" altLang="ja-JP" dirty="0" smtClean="0"/>
              <a:t>hat is “Technology-Driven Development”?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41</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42</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My name</a:t>
            </a:r>
            <a:r>
              <a:rPr kumimoji="1" lang="en-US" altLang="ja-JP" baseline="0" dirty="0" smtClean="0"/>
              <a:t> is Hiroyuki Ito.</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Please call me “The Hiro”.</a:t>
            </a:r>
            <a:endParaRPr kumimoji="1" lang="en-US" altLang="ja-JP" dirty="0" smtClean="0"/>
          </a:p>
          <a:p>
            <a:r>
              <a:rPr kumimoji="1" lang="en-US" altLang="ja-JP" dirty="0" smtClean="0"/>
              <a:t>I’m</a:t>
            </a:r>
            <a:r>
              <a:rPr kumimoji="1" lang="en-US" altLang="ja-JP" baseline="0" dirty="0" smtClean="0"/>
              <a:t> from Japan.</a:t>
            </a:r>
          </a:p>
          <a:p>
            <a:r>
              <a:rPr kumimoji="1" lang="en-US" altLang="ja-JP" baseline="0" dirty="0" smtClean="0"/>
              <a:t>I belong to “Test-Driven Development Group” in Rakuten.</a:t>
            </a:r>
          </a:p>
          <a:p>
            <a:r>
              <a:rPr kumimoji="1" lang="en-US" altLang="ja-JP" baseline="0" dirty="0" smtClean="0"/>
              <a:t>I have 2 certifications of Scrum.</a:t>
            </a:r>
          </a:p>
          <a:p>
            <a:r>
              <a:rPr kumimoji="1" lang="en-US" altLang="ja-JP" baseline="0" dirty="0" smtClean="0"/>
              <a:t>Now I’m working as an Agile Coach.</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5</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43</a:t>
            </a:fld>
            <a:endParaRPr kumimoji="1" lang="ja-JP" altLang="en-US" dirty="0"/>
          </a:p>
        </p:txBody>
      </p:sp>
    </p:spTree>
    <p:extLst>
      <p:ext uri="{BB962C8B-B14F-4D97-AF65-F5344CB8AC3E}">
        <p14:creationId xmlns:p14="http://schemas.microsoft.com/office/powerpoint/2010/main" val="247864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44</a:t>
            </a:fld>
            <a:endParaRPr kumimoji="1" lang="ja-JP" altLang="en-US" dirty="0"/>
          </a:p>
        </p:txBody>
      </p:sp>
    </p:spTree>
    <p:extLst>
      <p:ext uri="{BB962C8B-B14F-4D97-AF65-F5344CB8AC3E}">
        <p14:creationId xmlns:p14="http://schemas.microsoft.com/office/powerpoint/2010/main" val="2965438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45</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6</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7</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Therefore,</a:t>
            </a:r>
            <a:r>
              <a:rPr kumimoji="1" lang="en-US" altLang="ja-JP" baseline="0" dirty="0" smtClean="0"/>
              <a:t> I was highly-motivated!</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8</a:t>
            </a:fld>
            <a:endParaRPr kumimoji="1" lang="ja-JP" altLang="en-US" dirty="0"/>
          </a:p>
        </p:txBody>
      </p:sp>
    </p:spTree>
    <p:extLst>
      <p:ext uri="{BB962C8B-B14F-4D97-AF65-F5344CB8AC3E}">
        <p14:creationId xmlns:p14="http://schemas.microsoft.com/office/powerpoint/2010/main" val="23435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It means the new possibilities</a:t>
            </a:r>
            <a:r>
              <a:rPr kumimoji="1" lang="en-US" altLang="ja-JP" baseline="0" dirty="0" smtClean="0"/>
              <a:t> of Automation.</a:t>
            </a:r>
            <a:endParaRPr kumimoji="1" lang="ja-JP" altLang="en-US" dirty="0"/>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9</a:t>
            </a:fld>
            <a:endParaRPr kumimoji="1" lang="ja-JP" altLang="en-US" dirty="0"/>
          </a:p>
        </p:txBody>
      </p:sp>
    </p:spTree>
    <p:extLst>
      <p:ext uri="{BB962C8B-B14F-4D97-AF65-F5344CB8AC3E}">
        <p14:creationId xmlns:p14="http://schemas.microsoft.com/office/powerpoint/2010/main" val="40677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Here is this session’s agenda.</a:t>
            </a:r>
          </a:p>
          <a:p>
            <a:r>
              <a:rPr kumimoji="1" lang="en-US" altLang="ja-JP" baseline="0" dirty="0" smtClean="0"/>
              <a:t>At first, I will talk about the conditions and the challenges of my project.</a:t>
            </a:r>
          </a:p>
          <a:p>
            <a:r>
              <a:rPr kumimoji="1" lang="en-US" altLang="ja-JP" baseline="0" dirty="0" smtClean="0"/>
              <a:t>Next, I will explain the concrete approaches, CI/CD, TDD, and BDD.</a:t>
            </a:r>
          </a:p>
          <a:p>
            <a:r>
              <a:rPr kumimoji="1" lang="en-US" altLang="ja-JP" baseline="0" dirty="0" smtClean="0"/>
              <a:t>After that, I will talk about the results, problems, possibilities, and the future of Technology-Driven Development.</a:t>
            </a:r>
          </a:p>
          <a:p>
            <a:r>
              <a:rPr kumimoji="1" lang="en-US" altLang="ja-JP" baseline="0" dirty="0" smtClean="0"/>
              <a:t>At last I will conclude this report.</a:t>
            </a:r>
          </a:p>
        </p:txBody>
      </p:sp>
      <p:sp>
        <p:nvSpPr>
          <p:cNvPr id="4" name="スライド番号プレースホルダー 3"/>
          <p:cNvSpPr>
            <a:spLocks noGrp="1"/>
          </p:cNvSpPr>
          <p:nvPr>
            <p:ph type="sldNum" sz="quarter" idx="10"/>
          </p:nvPr>
        </p:nvSpPr>
        <p:spPr/>
        <p:txBody>
          <a:bodyPr/>
          <a:lstStyle/>
          <a:p>
            <a:fld id="{0D38E3F1-FAA5-4043-BB02-BBDB9D30AFA5}" type="slidenum">
              <a:rPr kumimoji="1" lang="ja-JP" altLang="en-US" smtClean="0"/>
              <a:t>12</a:t>
            </a:fld>
            <a:endParaRPr kumimoji="1" lang="ja-JP" altLang="en-US" dirty="0"/>
          </a:p>
        </p:txBody>
      </p:sp>
    </p:spTree>
    <p:extLst>
      <p:ext uri="{BB962C8B-B14F-4D97-AF65-F5344CB8AC3E}">
        <p14:creationId xmlns:p14="http://schemas.microsoft.com/office/powerpoint/2010/main" val="42224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タイトル 1"/>
          <p:cNvSpPr>
            <a:spLocks noGrp="1"/>
          </p:cNvSpPr>
          <p:nvPr>
            <p:ph type="ctrTitle"/>
          </p:nvPr>
        </p:nvSpPr>
        <p:spPr>
          <a:xfrm>
            <a:off x="360000" y="540000"/>
            <a:ext cx="8424000" cy="2160000"/>
          </a:xfrm>
          <a:prstGeom prst="rect">
            <a:avLst/>
          </a:prstGeom>
          <a:noFill/>
        </p:spPr>
        <p:txBody>
          <a:bodyPr anchor="b" anchorCtr="0">
            <a:normAutofit/>
          </a:bodyPr>
          <a:lstStyle>
            <a:lvl1pPr algn="l">
              <a:defRPr sz="4000" baseline="0">
                <a:solidFill>
                  <a:srgbClr val="C00000"/>
                </a:solidFill>
                <a:latin typeface="Arial" pitchFamily="34" charset="0"/>
                <a:ea typeface="ＭＳ Ｐゴシック" pitchFamily="50" charset="-128"/>
              </a:defRPr>
            </a:lvl1pPr>
          </a:lstStyle>
          <a:p>
            <a:r>
              <a:rPr kumimoji="1" lang="ja-JP" altLang="en-US" smtClean="0"/>
              <a:t>マスター タイトルの書式設定</a:t>
            </a:r>
            <a:endParaRPr kumimoji="1" lang="ja-JP" altLang="en-US" dirty="0"/>
          </a:p>
        </p:txBody>
      </p:sp>
      <p:sp>
        <p:nvSpPr>
          <p:cNvPr id="6" name="サブタイトル 2"/>
          <p:cNvSpPr>
            <a:spLocks noGrp="1"/>
          </p:cNvSpPr>
          <p:nvPr>
            <p:ph type="subTitle" idx="1"/>
          </p:nvPr>
        </p:nvSpPr>
        <p:spPr>
          <a:xfrm>
            <a:off x="360000" y="3204000"/>
            <a:ext cx="8424000" cy="2160000"/>
          </a:xfrm>
          <a:prstGeom prst="rect">
            <a:avLst/>
          </a:prstGeom>
          <a:noFill/>
        </p:spPr>
        <p:txBody>
          <a:bodyPr>
            <a:normAutofit/>
          </a:bodyPr>
          <a:lstStyle>
            <a:lvl1pPr marL="0" indent="0" algn="l">
              <a:buNone/>
              <a:defRPr sz="1400" b="1" baseline="0">
                <a:solidFill>
                  <a:schemeClr val="tx1"/>
                </a:solidFill>
                <a:latin typeface="Arial Unicode MS" pitchFamily="50" charset="-128"/>
                <a:ea typeface="ＭＳ Ｐゴシック" pitchFamily="50" charset="-128"/>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dirty="0"/>
          </a:p>
        </p:txBody>
      </p:sp>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38337711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360000" y="252000"/>
            <a:ext cx="8424000" cy="360000"/>
          </a:xfrm>
          <a:prstGeom prst="rect">
            <a:avLst/>
          </a:prstGeom>
          <a:noFill/>
        </p:spPr>
        <p:txBody>
          <a:bodyPr anchor="ctr" anchorCtr="1">
            <a:normAutofit/>
          </a:bodyPr>
          <a:lstStyle>
            <a:lvl1pPr algn="ctr">
              <a:defRPr sz="2800" b="1" baseline="0">
                <a:solidFill>
                  <a:srgbClr val="C00000"/>
                </a:solidFill>
                <a:latin typeface="Arial" pitchFamily="34" charset="0"/>
                <a:ea typeface="ＭＳ Ｐゴシック" pitchFamily="50" charset="-128"/>
              </a:defRPr>
            </a:lvl1pPr>
          </a:lstStyle>
          <a:p>
            <a:r>
              <a:rPr kumimoji="1" lang="ja-JP" altLang="en-US" dirty="0" smtClean="0"/>
              <a:t>スライド見出し</a:t>
            </a:r>
            <a:endParaRPr kumimoji="1" lang="ja-JP" altLang="en-US" dirty="0"/>
          </a:p>
        </p:txBody>
      </p:sp>
      <p:sp>
        <p:nvSpPr>
          <p:cNvPr id="10" name="スライド番号プレースホルダー 5"/>
          <p:cNvSpPr>
            <a:spLocks noGrp="1"/>
          </p:cNvSpPr>
          <p:nvPr>
            <p:ph type="sldNum" sz="quarter" idx="12"/>
          </p:nvPr>
        </p:nvSpPr>
        <p:spPr>
          <a:xfrm>
            <a:off x="6553200" y="6356350"/>
            <a:ext cx="2133600" cy="365125"/>
          </a:xfrm>
          <a:prstGeom prst="rect">
            <a:avLst/>
          </a:prstGeom>
        </p:spPr>
        <p:txBody>
          <a:bodyPr/>
          <a:lstStyle/>
          <a:p>
            <a:endParaRPr kumimoji="1" lang="ja-JP" altLang="en-US" dirty="0"/>
          </a:p>
        </p:txBody>
      </p:sp>
      <p:sp>
        <p:nvSpPr>
          <p:cNvPr id="11" name="スライド番号プレースホルダ 2"/>
          <p:cNvSpPr txBox="1">
            <a:spLocks noGrp="1"/>
          </p:cNvSpPr>
          <p:nvPr userDrawn="1"/>
        </p:nvSpPr>
        <p:spPr bwMode="auto">
          <a:xfrm>
            <a:off x="8600504" y="6387135"/>
            <a:ext cx="255198" cy="246221"/>
          </a:xfrm>
          <a:prstGeom prst="rect">
            <a:avLst/>
          </a:prstGeom>
          <a:noFill/>
          <a:ln>
            <a:miter lim="800000"/>
            <a:headEnd/>
            <a:tailEnd/>
          </a:ln>
        </p:spPr>
        <p:txBody>
          <a:bodyPr wrap="none">
            <a:spAutoFit/>
          </a:bodyPr>
          <a:lstStyle/>
          <a:p>
            <a:pPr algn="r">
              <a:defRPr/>
            </a:pPr>
            <a:fld id="{A4208183-D1D2-4F7E-8D00-ABEF26284ACB}" type="slidenum">
              <a:rPr lang="en-US" altLang="ja-JP" sz="1000" b="1">
                <a:latin typeface="Arial" pitchFamily="34" charset="0"/>
                <a:cs typeface="Arial" pitchFamily="34" charset="0"/>
              </a:rPr>
              <a:pPr algn="r">
                <a:defRPr/>
              </a:pPr>
              <a:t>‹#›</a:t>
            </a:fld>
            <a:endParaRPr lang="en-US" altLang="ja-JP" sz="1000" b="1" dirty="0">
              <a:latin typeface="Arial" pitchFamily="34" charset="0"/>
              <a:cs typeface="Arial" pitchFamily="34" charset="0"/>
            </a:endParaRPr>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1720305853"/>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99" y="6336000"/>
            <a:ext cx="2664000" cy="325064"/>
          </a:xfrm>
          <a:prstGeom prst="rect">
            <a:avLst/>
          </a:prstGeom>
        </p:spPr>
      </p:pic>
    </p:spTree>
    <p:extLst>
      <p:ext uri="{BB962C8B-B14F-4D97-AF65-F5344CB8AC3E}">
        <p14:creationId xmlns:p14="http://schemas.microsoft.com/office/powerpoint/2010/main" val="2019695483"/>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rakuten.co.j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d.hatena.ne.jp/hageyahhoo/20140730/1406683408" TargetMode="External"/><Relationship Id="rId4" Type="http://schemas.openxmlformats.org/officeDocument/2006/relationships/hyperlink" Target="http://www.agilealliance.org/files/5014/0509/9284/ExperienceReport.2014.Ito.pdf"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jpeg"/><Relationship Id="rId6" Type="http://schemas.openxmlformats.org/officeDocument/2006/relationships/hyperlink" Target="https://twitter.com/hageyahho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d.hatena.ne.jp/keyword/PowerPoint" TargetMode="External"/><Relationship Id="rId4" Type="http://schemas.openxmlformats.org/officeDocument/2006/relationships/hyperlink" Target="http://d.hatena.ne.jp/keyword/BDD" TargetMode="External"/><Relationship Id="rId5" Type="http://schemas.openxmlformats.org/officeDocument/2006/relationships/hyperlink" Target="http://d.hatena.ne.jp/keyword/Rebecca"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5.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hyperlink" Target="http://books.rakuten.co.jp/rk/91a2285c6f0b4fea867632bcd286bf1d/"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gile2015.agilealliance.org/" TargetMode="Externa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7504" y="1143328"/>
            <a:ext cx="8928992" cy="3416320"/>
          </a:xfrm>
          <a:prstGeom prst="rect">
            <a:avLst/>
          </a:prstGeom>
          <a:ln>
            <a:noFill/>
          </a:ln>
        </p:spPr>
        <p:txBody>
          <a:bodyPr wrap="square" anchor="t" anchorCtr="0">
            <a:noAutofit/>
          </a:bodyPr>
          <a:lstStyle/>
          <a:p>
            <a:r>
              <a:rPr lang="en-US" altLang="ja-JP" sz="7200" b="1" dirty="0" smtClean="0">
                <a:solidFill>
                  <a:srgbClr val="C00000"/>
                </a:solidFill>
                <a:latin typeface="+mj-ea"/>
                <a:ea typeface="+mj-ea"/>
                <a:cs typeface="Arial" pitchFamily="34" charset="0"/>
              </a:rPr>
              <a:t>Report of Agile2014</a:t>
            </a:r>
          </a:p>
          <a:p>
            <a:r>
              <a:rPr lang="en-US" altLang="ja-JP" sz="4800" b="1" dirty="0" smtClean="0">
                <a:solidFill>
                  <a:srgbClr val="C00000"/>
                </a:solidFill>
                <a:latin typeface="+mj-ea"/>
                <a:ea typeface="+mj-ea"/>
                <a:cs typeface="Arial" pitchFamily="34" charset="0"/>
              </a:rPr>
              <a:t>As a Speaker and a Reporter</a:t>
            </a:r>
          </a:p>
          <a:p>
            <a:r>
              <a:rPr lang="en-US" altLang="ja-JP" sz="4800" b="1" dirty="0" smtClean="0">
                <a:solidFill>
                  <a:srgbClr val="C00000"/>
                </a:solidFill>
                <a:latin typeface="+mj-ea"/>
                <a:ea typeface="+mj-ea"/>
                <a:cs typeface="Arial" pitchFamily="34" charset="0"/>
              </a:rPr>
              <a:t>of the latest Agile in the world</a:t>
            </a:r>
            <a:endParaRPr lang="en-US" altLang="ja-JP" sz="6000" b="1" dirty="0" smtClean="0">
              <a:solidFill>
                <a:srgbClr val="C00000"/>
              </a:solidFill>
              <a:latin typeface="+mj-ea"/>
              <a:ea typeface="+mj-ea"/>
              <a:cs typeface="Arial" pitchFamily="34" charset="0"/>
            </a:endParaRPr>
          </a:p>
        </p:txBody>
      </p:sp>
      <p:sp>
        <p:nvSpPr>
          <p:cNvPr id="5" name="正方形/長方形 4"/>
          <p:cNvSpPr/>
          <p:nvPr/>
        </p:nvSpPr>
        <p:spPr>
          <a:xfrm>
            <a:off x="360427" y="4797152"/>
            <a:ext cx="8424798" cy="1015663"/>
          </a:xfrm>
          <a:prstGeom prst="rect">
            <a:avLst/>
          </a:prstGeom>
          <a:ln>
            <a:noFill/>
          </a:ln>
        </p:spPr>
        <p:txBody>
          <a:bodyPr wrap="square">
            <a:spAutoFit/>
          </a:bodyPr>
          <a:lstStyle/>
          <a:p>
            <a:pPr>
              <a:lnSpc>
                <a:spcPts val="1800"/>
              </a:lnSpc>
            </a:pPr>
            <a:r>
              <a:rPr lang="en-US" altLang="ja-JP" sz="1400" b="1" dirty="0" smtClean="0">
                <a:latin typeface="Arial" pitchFamily="34" charset="0"/>
                <a:cs typeface="Arial" pitchFamily="34" charset="0"/>
              </a:rPr>
              <a:t>Aug/</a:t>
            </a:r>
            <a:r>
              <a:rPr lang="en-US" altLang="ja-JP" sz="1400" b="1" dirty="0" smtClean="0">
                <a:solidFill>
                  <a:srgbClr val="0066FF"/>
                </a:solidFill>
                <a:latin typeface="Arial" pitchFamily="34" charset="0"/>
                <a:cs typeface="Arial" pitchFamily="34" charset="0"/>
              </a:rPr>
              <a:t>07</a:t>
            </a:r>
            <a:r>
              <a:rPr lang="en-US" altLang="ja-JP" sz="1400" b="1" dirty="0" smtClean="0">
                <a:latin typeface="Arial" pitchFamily="34" charset="0"/>
                <a:cs typeface="Arial" pitchFamily="34" charset="0"/>
              </a:rPr>
              <a:t>/2014</a:t>
            </a:r>
          </a:p>
          <a:p>
            <a:pPr>
              <a:lnSpc>
                <a:spcPts val="1800"/>
              </a:lnSpc>
            </a:pPr>
            <a:r>
              <a:rPr lang="en-US" altLang="ja-JP" sz="1400" b="1" dirty="0" smtClean="0">
                <a:latin typeface="Arial" pitchFamily="34" charset="0"/>
                <a:cs typeface="Arial" pitchFamily="34" charset="0"/>
              </a:rPr>
              <a:t>Hiroyuki Ito</a:t>
            </a:r>
          </a:p>
          <a:p>
            <a:pPr>
              <a:lnSpc>
                <a:spcPts val="1800"/>
              </a:lnSpc>
            </a:pPr>
            <a:r>
              <a:rPr lang="en-US" altLang="ja-JP" sz="1400" b="1" dirty="0" smtClean="0">
                <a:latin typeface="Arial" pitchFamily="34" charset="0"/>
                <a:cs typeface="Arial" pitchFamily="34" charset="0"/>
              </a:rPr>
              <a:t>Development Process Optimization Department</a:t>
            </a:r>
            <a:r>
              <a:rPr lang="en-US" altLang="ja-JP" sz="1400" b="1" dirty="0">
                <a:latin typeface="Arial" pitchFamily="34" charset="0"/>
                <a:cs typeface="Arial" pitchFamily="34" charset="0"/>
              </a:rPr>
              <a:t>, </a:t>
            </a:r>
            <a:r>
              <a:rPr lang="en-US" altLang="ja-JP" sz="1400" b="1" dirty="0" smtClean="0">
                <a:latin typeface="Arial" pitchFamily="34" charset="0"/>
                <a:cs typeface="Arial" pitchFamily="34" charset="0"/>
              </a:rPr>
              <a:t>Rakuten, </a:t>
            </a:r>
            <a:r>
              <a:rPr lang="en-US" altLang="ja-JP" sz="1400" b="1" dirty="0">
                <a:latin typeface="Arial" pitchFamily="34" charset="0"/>
                <a:cs typeface="Arial" pitchFamily="34" charset="0"/>
              </a:rPr>
              <a:t>Inc.</a:t>
            </a:r>
          </a:p>
          <a:p>
            <a:pPr>
              <a:lnSpc>
                <a:spcPts val="1800"/>
              </a:lnSpc>
            </a:pPr>
            <a:r>
              <a:rPr lang="en-US" altLang="ja-JP" sz="1400" b="1" dirty="0" smtClean="0">
                <a:latin typeface="Arial" pitchFamily="34" charset="0"/>
                <a:cs typeface="Arial" pitchFamily="34" charset="0"/>
                <a:hlinkClick r:id="rId3"/>
              </a:rPr>
              <a:t>http://www.rakuten.co.jp/</a:t>
            </a:r>
            <a:endParaRPr lang="en-US" altLang="ja-JP" sz="1400" b="1" dirty="0">
              <a:latin typeface="Arial" pitchFamily="34" charset="0"/>
              <a:cs typeface="Arial" pitchFamily="34" charset="0"/>
            </a:endParaRPr>
          </a:p>
        </p:txBody>
      </p:sp>
    </p:spTree>
    <p:extLst>
      <p:ext uri="{BB962C8B-B14F-4D97-AF65-F5344CB8AC3E}">
        <p14:creationId xmlns:p14="http://schemas.microsoft.com/office/powerpoint/2010/main" val="8486720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Trend of sessions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96692853"/>
              </p:ext>
            </p:extLst>
          </p:nvPr>
        </p:nvGraphicFramePr>
        <p:xfrm>
          <a:off x="251520" y="895957"/>
          <a:ext cx="8640961" cy="5341350"/>
        </p:xfrm>
        <a:graphic>
          <a:graphicData uri="http://schemas.openxmlformats.org/drawingml/2006/table">
            <a:tbl>
              <a:tblPr firstRow="1">
                <a:tableStyleId>{69012ECD-51FC-41F1-AA8D-1B2483CD663E}</a:tableStyleId>
              </a:tblPr>
              <a:tblGrid>
                <a:gridCol w="3600400"/>
                <a:gridCol w="1296144"/>
                <a:gridCol w="3744417"/>
              </a:tblGrid>
              <a:tr h="254350">
                <a:tc>
                  <a:txBody>
                    <a:bodyPr/>
                    <a:lstStyle/>
                    <a:p>
                      <a:pPr algn="ctr" fontAlgn="ctr"/>
                      <a:r>
                        <a:rPr lang="en-US" sz="1200" u="none" strike="noStrike" dirty="0">
                          <a:effectLst/>
                          <a:latin typeface="+mn-lt"/>
                        </a:rPr>
                        <a:t>Category</a:t>
                      </a:r>
                      <a:endParaRPr lang="en-US"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b="1" i="0" u="none" strike="noStrike" dirty="0" smtClean="0">
                          <a:solidFill>
                            <a:schemeClr val="bg1"/>
                          </a:solidFill>
                          <a:effectLst/>
                          <a:latin typeface="+mn-lt"/>
                        </a:rPr>
                        <a:t>Sessions</a:t>
                      </a:r>
                      <a:endParaRPr lang="en-US" altLang="ja-JP" sz="1200" b="1" i="0" u="none" strike="noStrike" dirty="0">
                        <a:solidFill>
                          <a:srgbClr val="FFFFFF"/>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1200" u="none" strike="noStrike" dirty="0" smtClean="0">
                          <a:effectLst/>
                          <a:latin typeface="+mn-lt"/>
                        </a:rPr>
                        <a:t>Memo</a:t>
                      </a:r>
                      <a:endParaRPr lang="ja-JP" altLang="en-US" sz="1200" b="0" i="0" u="none" strike="noStrike" dirty="0">
                        <a:solidFill>
                          <a:srgbClr val="000000"/>
                        </a:solidFill>
                        <a:effectLst/>
                        <a:latin typeface="+mn-lt"/>
                      </a:endParaRPr>
                    </a:p>
                  </a:txBody>
                  <a:tcPr marL="9015" marR="9015"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Agile Bootcamp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7</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Coaching &amp; Mentoring</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16</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Collaboration Culture &amp; Teams</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23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Development Practices &amp; Craftsmanship</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28</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DevOps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15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a:effectLst/>
                          <a:latin typeface="+mn-lt"/>
                        </a:rPr>
                        <a:t>Enterprise Agile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28</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dirty="0" smtClean="0">
                          <a:effectLst/>
                          <a:latin typeface="+mn-lt"/>
                        </a:rPr>
                        <a:t>Experience Reports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25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b="0" i="0" u="none" strike="noStrike" dirty="0" smtClean="0">
                          <a:solidFill>
                            <a:srgbClr val="000000"/>
                          </a:solidFill>
                          <a:effectLst/>
                          <a:latin typeface="+mn-lt"/>
                        </a:rPr>
                        <a:t>TheHiro</a:t>
                      </a:r>
                      <a:r>
                        <a:rPr lang="en-US" altLang="ja-JP" sz="1200" b="0" i="0" u="none" strike="noStrike" baseline="0" dirty="0" smtClean="0">
                          <a:solidFill>
                            <a:srgbClr val="000000"/>
                          </a:solidFill>
                          <a:effectLst/>
                          <a:latin typeface="+mn-lt"/>
                        </a:rPr>
                        <a:t> make a presentation here.</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Keynote</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Leadership</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16</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Learning</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Lightning Talks</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Open Jam</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4</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All day event</a:t>
                      </a:r>
                      <a:r>
                        <a:rPr lang="en-US" altLang="ja-JP" sz="1200" u="none" strike="noStrike" baseline="0" dirty="0" smtClean="0">
                          <a:effectLst/>
                          <a:latin typeface="+mn-lt"/>
                        </a:rPr>
                        <a:t> held everyday.</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Project Program and Portfolio Management</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24</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a:effectLst/>
                          <a:latin typeface="+mn-lt"/>
                        </a:rPr>
                        <a:t>Research</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dirty="0">
                          <a:effectLst/>
                          <a:latin typeface="+mn-lt"/>
                        </a:rPr>
                        <a:t>9</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 LT for researchers.</a:t>
                      </a:r>
                      <a:r>
                        <a:rPr lang="en-US" altLang="ja-JP" sz="1200" u="none" strike="noStrike" baseline="0" dirty="0" smtClean="0">
                          <a:effectLst/>
                          <a:latin typeface="+mn-lt"/>
                        </a:rPr>
                        <a:t> 10 min/person.</a:t>
                      </a:r>
                      <a:endParaRPr lang="en-US" altLang="ja-JP"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Special Events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9</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1200" u="none" strike="noStrike" dirty="0" smtClean="0">
                          <a:effectLst/>
                          <a:latin typeface="+mn-lt"/>
                        </a:rPr>
                        <a:t>Including</a:t>
                      </a:r>
                      <a:r>
                        <a:rPr lang="en-US" altLang="ja-JP" sz="1200" u="none" strike="noStrike" baseline="0" dirty="0" smtClean="0">
                          <a:effectLst/>
                          <a:latin typeface="+mn-lt"/>
                        </a:rPr>
                        <a:t> parties.</a:t>
                      </a: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Stalwarts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8</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a:effectLst/>
                          <a:latin typeface="+mn-lt"/>
                        </a:rPr>
                        <a:t>Testing &amp; Quality Assurance</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1200" u="none" strike="noStrike">
                          <a:effectLst/>
                          <a:latin typeface="+mn-lt"/>
                        </a:rPr>
                        <a:t>13</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254350">
                <a:tc>
                  <a:txBody>
                    <a:bodyPr/>
                    <a:lstStyle/>
                    <a:p>
                      <a:pPr lvl="0" algn="l" fontAlgn="ctr"/>
                      <a:r>
                        <a:rPr lang="en-US" sz="1200" u="none" strike="noStrike">
                          <a:effectLst/>
                          <a:latin typeface="+mn-lt"/>
                        </a:rPr>
                        <a:t>User Experience</a:t>
                      </a:r>
                      <a:endParaRPr 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11</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sz="1200" u="none" strike="noStrike" dirty="0" smtClean="0">
                          <a:effectLst/>
                          <a:latin typeface="+mn-lt"/>
                        </a:rPr>
                        <a:t>Working </a:t>
                      </a:r>
                      <a:r>
                        <a:rPr lang="en-US" sz="1200" u="none" strike="noStrike" dirty="0">
                          <a:effectLst/>
                          <a:latin typeface="+mn-lt"/>
                        </a:rPr>
                        <a:t>with </a:t>
                      </a:r>
                      <a:r>
                        <a:rPr lang="en-US" sz="1200" u="none" strike="noStrike" dirty="0" smtClean="0">
                          <a:effectLst/>
                          <a:latin typeface="+mn-lt"/>
                        </a:rPr>
                        <a:t>Customers</a:t>
                      </a:r>
                      <a:endParaRPr 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1200" u="none" strike="noStrike">
                          <a:effectLst/>
                          <a:latin typeface="+mn-lt"/>
                        </a:rPr>
                        <a:t>15</a:t>
                      </a:r>
                      <a:endParaRPr lang="en-US" altLang="ja-JP"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endParaRPr lang="ja-JP" altLang="en-US" sz="12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254350">
                <a:tc>
                  <a:txBody>
                    <a:bodyPr/>
                    <a:lstStyle/>
                    <a:p>
                      <a:pPr lvl="0" algn="l" fontAlgn="ctr"/>
                      <a:r>
                        <a:rPr lang="en-US" altLang="ja-JP" sz="1200" b="1" i="0" u="none" strike="noStrike" dirty="0" smtClean="0">
                          <a:solidFill>
                            <a:schemeClr val="tx1"/>
                          </a:solidFill>
                          <a:effectLst/>
                          <a:latin typeface="+mn-lt"/>
                        </a:rPr>
                        <a:t>Total</a:t>
                      </a:r>
                      <a:endParaRPr lang="ja-JP" altLang="en-US" sz="12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1200" b="1" u="none" strike="noStrike" dirty="0">
                          <a:solidFill>
                            <a:srgbClr val="0066FF"/>
                          </a:solidFill>
                          <a:effectLst/>
                          <a:latin typeface="+mn-lt"/>
                        </a:rPr>
                        <a:t>272</a:t>
                      </a:r>
                      <a:endParaRPr lang="en-US" altLang="ja-JP" sz="12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lvl="0" algn="l" fontAlgn="ctr"/>
                      <a:endParaRPr lang="ja-JP" altLang="en-US" sz="12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143852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Comparison of trends</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064414497"/>
              </p:ext>
            </p:extLst>
          </p:nvPr>
        </p:nvGraphicFramePr>
        <p:xfrm>
          <a:off x="323530" y="895957"/>
          <a:ext cx="8640000" cy="5342409"/>
        </p:xfrm>
        <a:graphic>
          <a:graphicData uri="http://schemas.openxmlformats.org/drawingml/2006/table">
            <a:tbl>
              <a:tblPr firstRow="1">
                <a:tableStyleId>{69012ECD-51FC-41F1-AA8D-1B2483CD663E}</a:tableStyleId>
              </a:tblPr>
              <a:tblGrid>
                <a:gridCol w="3312366"/>
                <a:gridCol w="672075"/>
                <a:gridCol w="672075"/>
                <a:gridCol w="672075"/>
                <a:gridCol w="3311409"/>
              </a:tblGrid>
              <a:tr h="197867">
                <a:tc rowSpan="2">
                  <a:txBody>
                    <a:bodyPr/>
                    <a:lstStyle/>
                    <a:p>
                      <a:pPr algn="ctr" fontAlgn="ctr"/>
                      <a:r>
                        <a:rPr lang="en-US" altLang="ja-JP" sz="900" b="1" u="none" strike="noStrike" dirty="0" smtClean="0">
                          <a:solidFill>
                            <a:srgbClr val="FFFFFF"/>
                          </a:solidFill>
                          <a:effectLst/>
                          <a:latin typeface="+mn-lt"/>
                        </a:rPr>
                        <a:t>Category</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gridSpan="3">
                  <a:txBody>
                    <a:bodyPr/>
                    <a:lstStyle/>
                    <a:p>
                      <a:pPr algn="ctr" fontAlgn="ctr"/>
                      <a:r>
                        <a:rPr lang="fi-FI" sz="900" b="1" u="none" strike="noStrike" dirty="0" err="1" smtClean="0">
                          <a:solidFill>
                            <a:schemeClr val="bg1"/>
                          </a:solidFill>
                          <a:effectLst/>
                          <a:latin typeface="+mn-lt"/>
                        </a:rPr>
                        <a:t>Sessions</a:t>
                      </a:r>
                      <a:endParaRPr lang="fi-FI" sz="900" b="1" i="0" u="none" strike="noStrike" dirty="0">
                        <a:solidFill>
                          <a:schemeClr val="bg1"/>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altLang="ja-JP" sz="900" b="1" i="0" u="none" strike="noStrike" dirty="0" smtClean="0">
                          <a:solidFill>
                            <a:srgbClr val="FFFFFF"/>
                          </a:solidFill>
                          <a:effectLst/>
                          <a:latin typeface="+mn-lt"/>
                        </a:rPr>
                        <a:t>Memo</a:t>
                      </a:r>
                      <a:endParaRPr lang="ja-JP" alt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r>
              <a:tr h="197867">
                <a:tc vMerge="1">
                  <a:txBody>
                    <a:bodyPr/>
                    <a:lstStyle/>
                    <a:p>
                      <a:pPr algn="ctr" fontAlgn="ctr"/>
                      <a:endParaRPr lang="en-US"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ctr" fontAlgn="ctr"/>
                      <a:r>
                        <a:rPr lang="en-US" altLang="ja-JP" sz="900" b="1" u="none" strike="noStrike" dirty="0">
                          <a:solidFill>
                            <a:srgbClr val="FFFFFF"/>
                          </a:solidFill>
                          <a:effectLst/>
                          <a:latin typeface="+mn-lt"/>
                        </a:rPr>
                        <a:t>2012</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2013</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a:txBody>
                    <a:bodyPr/>
                    <a:lstStyle/>
                    <a:p>
                      <a:pPr algn="ctr" fontAlgn="ctr"/>
                      <a:r>
                        <a:rPr lang="en-US" altLang="ja-JP" sz="900" b="1" u="none" strike="noStrike" dirty="0">
                          <a:solidFill>
                            <a:srgbClr val="FFFFFF"/>
                          </a:solidFill>
                          <a:effectLst/>
                          <a:latin typeface="+mn-lt"/>
                        </a:rPr>
                        <a:t>2014</a:t>
                      </a:r>
                      <a:endParaRPr lang="en-US" altLang="ja-JP" sz="900" b="1" i="0" u="none" strike="noStrike" dirty="0">
                        <a:solidFill>
                          <a:srgbClr val="FFFF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F0000"/>
                    </a:solidFill>
                  </a:tcPr>
                </a:tc>
                <a:tc vMerge="1">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a:effectLst/>
                          <a:latin typeface="+mn-lt"/>
                        </a:rPr>
                        <a:t>Adoption &amp; Transformation</a:t>
                      </a:r>
                      <a:endParaRPr 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b="0" i="0" u="none" strike="noStrike" dirty="0" smtClean="0">
                          <a:solidFill>
                            <a:srgbClr val="000000"/>
                          </a:solidFill>
                          <a:effectLst/>
                          <a:latin typeface="+mn-lt"/>
                        </a:rPr>
                        <a:t>Divided</a:t>
                      </a:r>
                      <a:r>
                        <a:rPr lang="en-US" altLang="ja-JP" sz="900" b="0" i="0" u="none" strike="noStrike" baseline="0" dirty="0" smtClean="0">
                          <a:solidFill>
                            <a:srgbClr val="000000"/>
                          </a:solidFill>
                          <a:effectLst/>
                          <a:latin typeface="+mn-lt"/>
                        </a:rPr>
                        <a:t> into “Enterprise Agile”, “Learning”, and so on.</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Agile Bootcamp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a:effectLst/>
                          <a:latin typeface="+mn-lt"/>
                        </a:rPr>
                        <a:t>Coaching &amp; Mentoring</a:t>
                      </a:r>
                      <a:endParaRPr 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Collaboration Culture &amp; Teams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err="1">
                          <a:effectLst/>
                          <a:latin typeface="+mn-lt"/>
                        </a:rPr>
                        <a:t>Crouedsourced</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Development Practices &amp; Craftsmanship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err="1">
                          <a:effectLst/>
                          <a:latin typeface="+mn-lt"/>
                        </a:rPr>
                        <a:t>Distrubuted</a:t>
                      </a:r>
                      <a:r>
                        <a:rPr lang="en-US" sz="900" u="none" strike="noStrike" dirty="0">
                          <a:effectLst/>
                          <a:latin typeface="+mn-lt"/>
                        </a:rPr>
                        <a:t>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DevOps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a:effectLst/>
                          <a:latin typeface="+mn-lt"/>
                        </a:rPr>
                        <a:t>Emerging Applications of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Enterprise Agile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21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a:effectLst/>
                          <a:latin typeface="+mn-lt"/>
                        </a:rPr>
                        <a:t>19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r" fontAlgn="ctr"/>
                      <a:r>
                        <a:rPr lang="en-US" altLang="ja-JP" sz="900" u="none" strike="noStrike" dirty="0">
                          <a:effectLst/>
                          <a:latin typeface="+mn-lt"/>
                        </a:rPr>
                        <a:t>28</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9966"/>
                    </a:solidFill>
                  </a:tcPr>
                </a:tc>
              </a:tr>
              <a:tr h="197867">
                <a:tc>
                  <a:txBody>
                    <a:bodyPr/>
                    <a:lstStyle/>
                    <a:p>
                      <a:pPr algn="l" fontAlgn="ctr"/>
                      <a:r>
                        <a:rPr lang="en-US" sz="900" u="none" strike="noStrike" dirty="0" smtClean="0">
                          <a:effectLst/>
                          <a:latin typeface="+mn-lt"/>
                        </a:rPr>
                        <a:t>Experience Reports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Keynote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Leadership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Lean Startup</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Held only 2013.</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Learning</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Lightning Talks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baseline="0" dirty="0" smtClean="0">
                          <a:effectLst/>
                          <a:latin typeface="+mn-lt"/>
                        </a:rPr>
                        <a:t>10 min/person.</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Open Jam</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26</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“Coaches Clinic” in 2012.</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Project Program and Portfolio Management</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0</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24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Research</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r>
                        <a:rPr lang="en-US" altLang="ja-JP" sz="900" u="none" strike="noStrike" dirty="0" smtClean="0">
                          <a:effectLst/>
                          <a:latin typeface="+mn-lt"/>
                        </a:rPr>
                        <a:t>Including LT for researchers.</a:t>
                      </a:r>
                      <a:endParaRPr lang="en-US" altLang="ja-JP"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Special Events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lvl="0" algn="l" fontAlgn="ctr"/>
                      <a:r>
                        <a:rPr lang="en-US" altLang="ja-JP" sz="900" u="none" strike="noStrike" dirty="0" smtClean="0">
                          <a:effectLst/>
                          <a:latin typeface="+mn-lt"/>
                        </a:rPr>
                        <a:t>Including</a:t>
                      </a:r>
                      <a:r>
                        <a:rPr lang="en-US" altLang="ja-JP" sz="900" u="none" strike="noStrike" baseline="0" dirty="0" smtClean="0">
                          <a:effectLst/>
                          <a:latin typeface="+mn-lt"/>
                        </a:rPr>
                        <a:t> parties.</a:t>
                      </a:r>
                      <a:endParaRPr lang="ja-JP" alt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Stalwarts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9</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8</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Testing &amp; Quality Assurance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13</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a:effectLst/>
                          <a:latin typeface="+mn-lt"/>
                        </a:rPr>
                        <a:t>User Experience</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12</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14</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11</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sz="900" u="none" strike="noStrike" dirty="0" smtClean="0">
                          <a:effectLst/>
                          <a:latin typeface="+mn-lt"/>
                        </a:rPr>
                        <a:t>Working </a:t>
                      </a:r>
                      <a:r>
                        <a:rPr lang="en-US" sz="900" u="none" strike="noStrike" dirty="0">
                          <a:effectLst/>
                          <a:latin typeface="+mn-lt"/>
                        </a:rPr>
                        <a:t>with </a:t>
                      </a:r>
                      <a:r>
                        <a:rPr lang="en-US" sz="900" u="none" strike="noStrike" dirty="0" smtClean="0">
                          <a:effectLst/>
                          <a:latin typeface="+mn-lt"/>
                        </a:rPr>
                        <a:t>Customers</a:t>
                      </a:r>
                      <a:endParaRPr lang="en-US" sz="900" b="0"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17</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r" fontAlgn="ctr"/>
                      <a:r>
                        <a:rPr lang="en-US" altLang="ja-JP" sz="900" u="none" strike="noStrike">
                          <a:effectLst/>
                          <a:latin typeface="+mn-lt"/>
                        </a:rPr>
                        <a:t>15</a:t>
                      </a:r>
                      <a:endParaRPr lang="en-US" altLang="ja-JP"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c>
                  <a:txBody>
                    <a:bodyPr/>
                    <a:lstStyle/>
                    <a:p>
                      <a:pPr algn="l" fontAlgn="ctr"/>
                      <a:endParaRPr lang="ja-JP" altLang="en-US" sz="900" b="0" i="0" u="none" strike="noStrike">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tcPr>
                </a:tc>
              </a:tr>
              <a:tr h="197867">
                <a:tc>
                  <a:txBody>
                    <a:bodyPr/>
                    <a:lstStyle/>
                    <a:p>
                      <a:pPr algn="l" fontAlgn="ctr"/>
                      <a:r>
                        <a:rPr lang="en-US" altLang="ja-JP" sz="900" b="1" i="0" u="none" strike="noStrike" dirty="0" smtClean="0">
                          <a:solidFill>
                            <a:schemeClr val="tx1"/>
                          </a:solidFill>
                          <a:effectLst/>
                          <a:latin typeface="+mn-lt"/>
                        </a:rPr>
                        <a:t>Total</a:t>
                      </a: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242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a:solidFill>
                            <a:srgbClr val="0066FF"/>
                          </a:solidFill>
                          <a:effectLst/>
                          <a:latin typeface="+mn-lt"/>
                        </a:rPr>
                        <a:t>259</a:t>
                      </a:r>
                      <a:endParaRPr lang="en-US" altLang="ja-JP" sz="900" b="1" i="0" u="none" strike="noStrike">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r" fontAlgn="ctr"/>
                      <a:r>
                        <a:rPr lang="en-US" altLang="ja-JP" sz="900" b="1" u="none" strike="noStrike" dirty="0">
                          <a:solidFill>
                            <a:srgbClr val="0066FF"/>
                          </a:solidFill>
                          <a:effectLst/>
                          <a:latin typeface="+mn-lt"/>
                        </a:rPr>
                        <a:t>272</a:t>
                      </a:r>
                      <a:endParaRPr lang="en-US" altLang="ja-JP" sz="900" b="1" i="0" u="none" strike="noStrike" dirty="0">
                        <a:solidFill>
                          <a:srgbClr val="0066FF"/>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l" fontAlgn="ctr"/>
                      <a:endParaRPr lang="ja-JP" altLang="en-US" sz="900" b="1" i="0" u="none" strike="noStrike" dirty="0">
                        <a:solidFill>
                          <a:srgbClr val="000000"/>
                        </a:solidFill>
                        <a:effectLst/>
                        <a:latin typeface="+mn-lt"/>
                      </a:endParaRPr>
                    </a:p>
                  </a:txBody>
                  <a:tcPr marL="72000" marR="72000" marT="9015" marB="0"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10522360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Information and </a:t>
            </a:r>
            <a:r>
              <a:rPr lang="en-US" altLang="ja-JP" dirty="0" smtClean="0"/>
              <a:t>documents</a:t>
            </a:r>
            <a:endParaRPr kumimoji="1" lang="ja-JP" altLang="en-US" dirty="0">
              <a:latin typeface="+mn-lt"/>
              <a:ea typeface="+mj-ea"/>
            </a:endParaRPr>
          </a:p>
        </p:txBody>
      </p:sp>
      <p:sp>
        <p:nvSpPr>
          <p:cNvPr id="10" name="タイトル 2"/>
          <p:cNvSpPr txBox="1">
            <a:spLocks/>
          </p:cNvSpPr>
          <p:nvPr/>
        </p:nvSpPr>
        <p:spPr>
          <a:xfrm>
            <a:off x="252000" y="94545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smtClean="0">
                <a:solidFill>
                  <a:srgbClr val="000000"/>
                </a:solidFill>
                <a:latin typeface="+mn-lt"/>
                <a:ea typeface="+mn-ea"/>
                <a:cs typeface="ＭＳ 明朝"/>
              </a:rPr>
              <a:t>Session information</a:t>
            </a:r>
            <a:endParaRPr kumimoji="0" lang="en-US" altLang="ja-JP" sz="1800" b="0" kern="0" dirty="0" smtClean="0">
              <a:solidFill>
                <a:srgbClr val="000000"/>
              </a:solidFill>
              <a:latin typeface="+mn-lt"/>
              <a:ea typeface="+mn-ea"/>
              <a:cs typeface="ＭＳ 明朝"/>
            </a:endParaRPr>
          </a:p>
          <a:p>
            <a:pPr algn="l">
              <a:spcBef>
                <a:spcPts val="0"/>
              </a:spcBef>
            </a:pPr>
            <a:r>
              <a:rPr kumimoji="0" lang="en-US" altLang="ja-JP" sz="1800" b="0" kern="0" dirty="0" smtClean="0">
                <a:latin typeface="+mn-lt"/>
                <a:ea typeface="+mn-ea"/>
                <a:cs typeface="ＭＳ 明朝"/>
              </a:rPr>
              <a:t>http</a:t>
            </a:r>
            <a:r>
              <a:rPr kumimoji="0" lang="en-US" altLang="ja-JP" sz="1800" b="0" kern="0" dirty="0">
                <a:latin typeface="+mn-lt"/>
                <a:ea typeface="+mn-ea"/>
                <a:cs typeface="ＭＳ 明朝"/>
              </a:rPr>
              <a:t>://</a:t>
            </a:r>
            <a:r>
              <a:rPr kumimoji="0" lang="en-US" altLang="ja-JP" sz="1800" b="0" kern="0" dirty="0" err="1">
                <a:latin typeface="+mn-lt"/>
                <a:ea typeface="+mn-ea"/>
                <a:cs typeface="ＭＳ 明朝"/>
              </a:rPr>
              <a:t>www.agilealliance.org</a:t>
            </a:r>
            <a:r>
              <a:rPr kumimoji="0" lang="en-US" altLang="ja-JP" sz="1800" b="0" kern="0" dirty="0">
                <a:latin typeface="+mn-lt"/>
                <a:ea typeface="+mn-ea"/>
                <a:cs typeface="ＭＳ 明朝"/>
              </a:rPr>
              <a:t>/files/5014/0509/9284/ExperienceReport.2014.Ito.pdf</a:t>
            </a:r>
          </a:p>
        </p:txBody>
      </p:sp>
      <p:sp>
        <p:nvSpPr>
          <p:cNvPr id="11" name="タイトル 2"/>
          <p:cNvSpPr txBox="1">
            <a:spLocks/>
          </p:cNvSpPr>
          <p:nvPr/>
        </p:nvSpPr>
        <p:spPr>
          <a:xfrm>
            <a:off x="252000" y="3657270"/>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a:solidFill>
                  <a:srgbClr val="000000"/>
                </a:solidFill>
                <a:latin typeface="+mn-lt"/>
                <a:ea typeface="+mn-ea"/>
                <a:cs typeface="ＭＳ 明朝"/>
              </a:rPr>
              <a:t>P</a:t>
            </a:r>
            <a:r>
              <a:rPr kumimoji="0" lang="en-US" altLang="ja-JP" sz="1800" b="0" kern="0" dirty="0" smtClean="0">
                <a:solidFill>
                  <a:srgbClr val="000000"/>
                </a:solidFill>
                <a:latin typeface="+mn-lt"/>
                <a:ea typeface="+mn-ea"/>
                <a:cs typeface="ＭＳ 明朝"/>
              </a:rPr>
              <a:t>resentation</a:t>
            </a:r>
            <a:r>
              <a:rPr kumimoji="0" lang="en-US" altLang="ja-JP" sz="1800" b="0" kern="0" dirty="0" smtClean="0">
                <a:solidFill>
                  <a:srgbClr val="000000"/>
                </a:solidFill>
                <a:cs typeface="ＭＳ 明朝"/>
              </a:rPr>
              <a:t> document published </a:t>
            </a:r>
            <a:r>
              <a:rPr kumimoji="0" lang="en-US" altLang="ja-JP" sz="1800" b="0" kern="0" dirty="0">
                <a:solidFill>
                  <a:srgbClr val="000000"/>
                </a:solidFill>
                <a:cs typeface="ＭＳ 明朝"/>
              </a:rPr>
              <a:t>on Agile Alliance </a:t>
            </a:r>
            <a:r>
              <a:rPr kumimoji="0" lang="en-US" altLang="ja-JP" sz="1800" b="0" kern="0" dirty="0" smtClean="0">
                <a:solidFill>
                  <a:srgbClr val="000000"/>
                </a:solidFill>
                <a:cs typeface="ＭＳ 明朝"/>
              </a:rPr>
              <a:t>site</a:t>
            </a:r>
            <a:endParaRPr kumimoji="0" lang="en-US" altLang="ja-JP" sz="1800" b="0" kern="0" dirty="0" smtClean="0">
              <a:solidFill>
                <a:srgbClr val="000000"/>
              </a:solidFill>
              <a:latin typeface="+mn-lt"/>
              <a:ea typeface="+mn-ea"/>
              <a:cs typeface="ＭＳ 明朝"/>
            </a:endParaRPr>
          </a:p>
          <a:p>
            <a:pPr algn="l">
              <a:spcBef>
                <a:spcPts val="0"/>
              </a:spcBef>
            </a:pPr>
            <a:r>
              <a:rPr kumimoji="0" lang="en-US" altLang="ja-JP" sz="1800" b="0" kern="0" dirty="0">
                <a:solidFill>
                  <a:srgbClr val="000000"/>
                </a:solidFill>
                <a:cs typeface="ＭＳ 明朝"/>
              </a:rPr>
              <a:t>★</a:t>
            </a:r>
            <a:endParaRPr kumimoji="0" lang="en-US" altLang="ja-JP" sz="1800" b="0" kern="0" dirty="0" smtClean="0">
              <a:latin typeface="+mn-lt"/>
              <a:ea typeface="+mn-ea"/>
              <a:cs typeface="ＭＳ 明朝"/>
            </a:endParaRPr>
          </a:p>
        </p:txBody>
      </p:sp>
      <p:sp>
        <p:nvSpPr>
          <p:cNvPr id="12" name="タイトル 2"/>
          <p:cNvSpPr txBox="1">
            <a:spLocks/>
          </p:cNvSpPr>
          <p:nvPr/>
        </p:nvSpPr>
        <p:spPr>
          <a:xfrm>
            <a:off x="252000" y="5013176"/>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kumimoji="0" lang="en-US" altLang="ja-JP" sz="1800" b="0" kern="0" dirty="0" smtClean="0">
                <a:solidFill>
                  <a:srgbClr val="000000"/>
                </a:solidFill>
                <a:cs typeface="ＭＳ 明朝"/>
              </a:rPr>
              <a:t>My blog</a:t>
            </a:r>
            <a:endParaRPr kumimoji="0" lang="en-US" altLang="ja-JP" sz="1800" b="0" kern="0" dirty="0" smtClean="0">
              <a:solidFill>
                <a:srgbClr val="000000"/>
              </a:solidFill>
              <a:cs typeface="ＭＳ 明朝"/>
            </a:endParaRPr>
          </a:p>
          <a:p>
            <a:pPr algn="l"/>
            <a:r>
              <a:rPr lang="tr-TR" altLang="ja-JP" sz="1800" b="0" dirty="0" smtClean="0">
                <a:solidFill>
                  <a:srgbClr val="000000"/>
                </a:solidFill>
                <a:latin typeface="+mn-ea"/>
                <a:cs typeface="ＭＳ 明朝"/>
                <a:hlinkClick r:id="rId3"/>
              </a:rPr>
              <a:t>http</a:t>
            </a:r>
            <a:r>
              <a:rPr lang="tr-TR" altLang="ja-JP" sz="1800" b="0" dirty="0">
                <a:solidFill>
                  <a:srgbClr val="000000"/>
                </a:solidFill>
                <a:latin typeface="+mn-ea"/>
                <a:cs typeface="ＭＳ 明朝"/>
                <a:hlinkClick r:id="rId3"/>
              </a:rPr>
              <a:t>://d.hatena.ne.jp/hageyahhoo/20140730/1406683408</a:t>
            </a:r>
            <a:endParaRPr lang="tr-TR" altLang="ja-JP" sz="1800" b="0" dirty="0">
              <a:solidFill>
                <a:srgbClr val="000000"/>
              </a:solidFill>
              <a:latin typeface="+mn-ea"/>
              <a:cs typeface="ＭＳ 明朝"/>
            </a:endParaRPr>
          </a:p>
        </p:txBody>
      </p:sp>
      <p:sp>
        <p:nvSpPr>
          <p:cNvPr id="6" name="タイトル 2"/>
          <p:cNvSpPr txBox="1">
            <a:spLocks/>
          </p:cNvSpPr>
          <p:nvPr/>
        </p:nvSpPr>
        <p:spPr>
          <a:xfrm>
            <a:off x="252000" y="2301363"/>
            <a:ext cx="8640000" cy="1080000"/>
          </a:xfrm>
          <a:prstGeom prst="rect">
            <a:avLst/>
          </a:prstGeom>
          <a:solidFill>
            <a:srgbClr val="F0D296"/>
          </a:solid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1800" b="0" kern="0" dirty="0" smtClean="0">
                <a:solidFill>
                  <a:schemeClr val="tx1"/>
                </a:solidFill>
                <a:latin typeface="+mn-lt"/>
                <a:ea typeface="+mn-ea"/>
                <a:cs typeface="ＭＳ 明朝"/>
              </a:rPr>
              <a:t>Paper published on Agile Alliance site</a:t>
            </a:r>
            <a:endParaRPr kumimoji="0" lang="en-US" altLang="ja-JP" sz="1800" b="0" kern="0" dirty="0" smtClean="0">
              <a:solidFill>
                <a:schemeClr val="tx1"/>
              </a:solidFill>
              <a:latin typeface="+mn-lt"/>
              <a:ea typeface="+mn-ea"/>
              <a:cs typeface="ＭＳ 明朝"/>
            </a:endParaRPr>
          </a:p>
          <a:p>
            <a:pPr algn="l">
              <a:spcBef>
                <a:spcPts val="0"/>
              </a:spcBef>
            </a:pPr>
            <a:r>
              <a:rPr kumimoji="0" lang="en-US" altLang="ja-JP" sz="1800" b="0" kern="0" dirty="0" smtClean="0">
                <a:latin typeface="+mn-lt"/>
                <a:ea typeface="+mn-ea"/>
                <a:cs typeface="ＭＳ 明朝"/>
                <a:hlinkClick r:id="rId4"/>
              </a:rPr>
              <a:t>http</a:t>
            </a:r>
            <a:r>
              <a:rPr kumimoji="0" lang="en-US" altLang="ja-JP" sz="1800" b="0" kern="0" dirty="0">
                <a:latin typeface="+mn-lt"/>
                <a:ea typeface="+mn-ea"/>
                <a:cs typeface="ＭＳ 明朝"/>
                <a:hlinkClick r:id="rId4"/>
              </a:rPr>
              <a:t>://www.agilealliance.org/files/5014/0509/9284/ExperienceReport.2014.</a:t>
            </a:r>
            <a:r>
              <a:rPr kumimoji="0" lang="en-US" altLang="ja-JP" sz="1800" b="0" kern="0" dirty="0" smtClean="0">
                <a:latin typeface="+mn-lt"/>
                <a:ea typeface="+mn-ea"/>
                <a:cs typeface="ＭＳ 明朝"/>
                <a:hlinkClick r:id="rId4"/>
              </a:rPr>
              <a:t>Ito.pdf</a:t>
            </a:r>
            <a:endParaRPr kumimoji="0" lang="en-US" altLang="ja-JP" sz="1800" b="0" kern="0" dirty="0" smtClean="0">
              <a:latin typeface="+mn-lt"/>
              <a:ea typeface="+mn-ea"/>
              <a:cs typeface="ＭＳ 明朝"/>
            </a:endParaRPr>
          </a:p>
        </p:txBody>
      </p:sp>
    </p:spTree>
    <p:extLst>
      <p:ext uri="{BB962C8B-B14F-4D97-AF65-F5344CB8AC3E}">
        <p14:creationId xmlns:p14="http://schemas.microsoft.com/office/powerpoint/2010/main" val="8750780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pic>
        <p:nvPicPr>
          <p:cNvPr id="7" name="図 6" descr="01_セッション参加者.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1" y="692696"/>
            <a:ext cx="8871385" cy="5544616"/>
          </a:xfrm>
          <a:prstGeom prst="rect">
            <a:avLst/>
          </a:prstGeom>
        </p:spPr>
      </p:pic>
    </p:spTree>
    <p:extLst>
      <p:ext uri="{BB962C8B-B14F-4D97-AF65-F5344CB8AC3E}">
        <p14:creationId xmlns:p14="http://schemas.microsoft.com/office/powerpoint/2010/main" val="12456166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Before session</a:t>
            </a:r>
            <a:endParaRPr kumimoji="1" lang="ja-JP" altLang="en-US" dirty="0">
              <a:latin typeface="+mn-lt"/>
              <a:ea typeface="+mj-ea"/>
            </a:endParaRPr>
          </a:p>
        </p:txBody>
      </p:sp>
      <p:pic>
        <p:nvPicPr>
          <p:cNvPr id="5" name="図 4" descr="満員御礼の魚拓_2014-07-27 のコピー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5227"/>
            <a:ext cx="9144000" cy="2787547"/>
          </a:xfrm>
          <a:prstGeom prst="rect">
            <a:avLst/>
          </a:prstGeom>
        </p:spPr>
      </p:pic>
      <p:sp>
        <p:nvSpPr>
          <p:cNvPr id="6" name="正方形/長方形 5"/>
          <p:cNvSpPr/>
          <p:nvPr/>
        </p:nvSpPr>
        <p:spPr bwMode="auto">
          <a:xfrm>
            <a:off x="251520" y="4077072"/>
            <a:ext cx="4176464" cy="720080"/>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7" name="正方形/長方形 6"/>
          <p:cNvSpPr/>
          <p:nvPr/>
        </p:nvSpPr>
        <p:spPr bwMode="auto">
          <a:xfrm>
            <a:off x="8207055" y="2480444"/>
            <a:ext cx="648072" cy="504056"/>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
        <p:nvSpPr>
          <p:cNvPr id="8" name="円形吹き出し 7"/>
          <p:cNvSpPr/>
          <p:nvPr/>
        </p:nvSpPr>
        <p:spPr bwMode="auto">
          <a:xfrm>
            <a:off x="5364088" y="5157192"/>
            <a:ext cx="3528392" cy="935541"/>
          </a:xfrm>
          <a:prstGeom prst="wedgeEllipseCallout">
            <a:avLst>
              <a:gd name="adj1" fmla="val -49191"/>
              <a:gd name="adj2" fmla="val -119202"/>
            </a:avLst>
          </a:prstGeom>
          <a:solidFill>
            <a:srgbClr val="FFFF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dirty="0" smtClean="0">
                <a:solidFill>
                  <a:schemeClr val="accent1"/>
                </a:solidFill>
              </a:rPr>
              <a:t>Fully booked!?</a:t>
            </a:r>
            <a:endParaRPr lang="ja-JP" altLang="en-US" sz="2400" dirty="0">
              <a:solidFill>
                <a:schemeClr val="accent1"/>
              </a:solidFill>
            </a:endParaRPr>
          </a:p>
        </p:txBody>
      </p:sp>
    </p:spTree>
    <p:extLst>
      <p:ext uri="{BB962C8B-B14F-4D97-AF65-F5344CB8AC3E}">
        <p14:creationId xmlns:p14="http://schemas.microsoft.com/office/powerpoint/2010/main" val="1028961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Session </a:t>
            </a:r>
            <a:r>
              <a:rPr lang="en-US" altLang="ja-JP" kern="0" dirty="0" smtClean="0">
                <a:solidFill>
                  <a:schemeClr val="accent1"/>
                </a:solidFill>
                <a:latin typeface="+mn-lt"/>
                <a:ea typeface="+mj-ea"/>
              </a:rPr>
              <a:t>program</a:t>
            </a:r>
            <a:endParaRPr kumimoji="1" lang="ja-JP" altLang="en-US" dirty="0">
              <a:latin typeface="+mn-lt"/>
              <a:ea typeface="+mj-ea"/>
            </a:endParaRPr>
          </a:p>
        </p:txBody>
      </p:sp>
      <p:pic>
        <p:nvPicPr>
          <p:cNvPr id="2" name="図 1" descr="02_セッション情報.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 y="850900"/>
            <a:ext cx="9036496" cy="5083029"/>
          </a:xfrm>
          <a:prstGeom prst="rect">
            <a:avLst/>
          </a:prstGeom>
        </p:spPr>
      </p:pic>
      <p:sp>
        <p:nvSpPr>
          <p:cNvPr id="5" name="正方形/長方形 4"/>
          <p:cNvSpPr/>
          <p:nvPr/>
        </p:nvSpPr>
        <p:spPr bwMode="auto">
          <a:xfrm>
            <a:off x="3779912" y="2564904"/>
            <a:ext cx="3456384" cy="1656184"/>
          </a:xfrm>
          <a:prstGeom prst="rect">
            <a:avLst/>
          </a:prstGeom>
          <a:noFill/>
          <a:ln w="38100">
            <a:solidFill>
              <a:schemeClr val="accent1"/>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540491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Venue</a:t>
            </a:r>
            <a:endParaRPr kumimoji="1" lang="ja-JP" altLang="en-US" dirty="0">
              <a:latin typeface="+mn-lt"/>
              <a:ea typeface="+mj-ea"/>
            </a:endParaRPr>
          </a:p>
        </p:txBody>
      </p:sp>
      <p:pic>
        <p:nvPicPr>
          <p:cNvPr id="2" name="図 1" descr="03_room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992" y="849600"/>
            <a:ext cx="4716016" cy="2652759"/>
          </a:xfrm>
          <a:prstGeom prst="rect">
            <a:avLst/>
          </a:prstGeom>
        </p:spPr>
      </p:pic>
      <p:pic>
        <p:nvPicPr>
          <p:cNvPr id="3" name="図 2" descr="03_room_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8" y="3645024"/>
            <a:ext cx="4464496" cy="2511280"/>
          </a:xfrm>
          <a:prstGeom prst="rect">
            <a:avLst/>
          </a:prstGeom>
        </p:spPr>
      </p:pic>
      <p:pic>
        <p:nvPicPr>
          <p:cNvPr id="5" name="図 4" descr="05_room_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631" y="3645024"/>
            <a:ext cx="4464496" cy="2511280"/>
          </a:xfrm>
          <a:prstGeom prst="rect">
            <a:avLst/>
          </a:prstGeom>
        </p:spPr>
      </p:pic>
    </p:spTree>
    <p:extLst>
      <p:ext uri="{BB962C8B-B14F-4D97-AF65-F5344CB8AC3E}">
        <p14:creationId xmlns:p14="http://schemas.microsoft.com/office/powerpoint/2010/main" val="165484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Key item as a speaker</a:t>
            </a:r>
            <a:endParaRPr kumimoji="1" lang="ja-JP" altLang="en-US" dirty="0">
              <a:latin typeface="+mn-lt"/>
              <a:ea typeface="+mj-ea"/>
            </a:endParaRPr>
          </a:p>
        </p:txBody>
      </p:sp>
      <p:pic>
        <p:nvPicPr>
          <p:cNvPr id="8" name="図 7" descr="06_ba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836" y="849600"/>
            <a:ext cx="2952328" cy="5248582"/>
          </a:xfrm>
          <a:prstGeom prst="rect">
            <a:avLst/>
          </a:prstGeom>
        </p:spPr>
      </p:pic>
    </p:spTree>
    <p:extLst>
      <p:ext uri="{BB962C8B-B14F-4D97-AF65-F5344CB8AC3E}">
        <p14:creationId xmlns:p14="http://schemas.microsoft.com/office/powerpoint/2010/main" val="26028579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Image of </a:t>
            </a:r>
            <a:r>
              <a:rPr lang="en-US" altLang="ja-JP" kern="0" dirty="0" smtClean="0">
                <a:solidFill>
                  <a:schemeClr val="accent1"/>
                </a:solidFill>
                <a:latin typeface="+mn-lt"/>
                <a:ea typeface="+mj-ea"/>
              </a:rPr>
              <a:t>presentation</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22200958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3660078" y="1016733"/>
            <a:ext cx="288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solidFill>
                  <a:srgbClr val="000000"/>
                </a:solidFill>
                <a:latin typeface="+mn-lt"/>
                <a:ea typeface="+mn-ea"/>
              </a:rPr>
              <a:t>Hiroyuki Ito</a:t>
            </a:r>
          </a:p>
        </p:txBody>
      </p:sp>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About me</a:t>
            </a:r>
            <a:endParaRPr kumimoji="1" lang="ja-JP" altLang="en-US" dirty="0">
              <a:latin typeface="+mn-lt"/>
              <a:ea typeface="+mj-ea"/>
            </a:endParaRPr>
          </a:p>
        </p:txBody>
      </p:sp>
      <p:pic>
        <p:nvPicPr>
          <p:cNvPr id="2" name="図 1"/>
          <p:cNvPicPr>
            <a:picLocks noChangeAspect="1"/>
          </p:cNvPicPr>
          <p:nvPr/>
        </p:nvPicPr>
        <p:blipFill>
          <a:blip r:embed="rId3"/>
          <a:stretch>
            <a:fillRect/>
          </a:stretch>
        </p:blipFill>
        <p:spPr>
          <a:xfrm>
            <a:off x="899592" y="4857919"/>
            <a:ext cx="3404220" cy="1144041"/>
          </a:xfrm>
          <a:prstGeom prst="rect">
            <a:avLst/>
          </a:prstGeom>
        </p:spPr>
      </p:pic>
      <p:pic>
        <p:nvPicPr>
          <p:cNvPr id="6" name="図 5"/>
          <p:cNvPicPr>
            <a:picLocks noChangeAspect="1"/>
          </p:cNvPicPr>
          <p:nvPr/>
        </p:nvPicPr>
        <p:blipFill>
          <a:blip r:embed="rId4"/>
          <a:stretch>
            <a:fillRect/>
          </a:stretch>
        </p:blipFill>
        <p:spPr>
          <a:xfrm>
            <a:off x="5004048" y="4857919"/>
            <a:ext cx="3413521" cy="1153342"/>
          </a:xfrm>
          <a:prstGeom prst="rect">
            <a:avLst/>
          </a:prstGeom>
        </p:spPr>
      </p:pic>
      <p:pic>
        <p:nvPicPr>
          <p:cNvPr id="1026" name="Picture 2" descr="C:\Users\hiroyuki.a.ito\Pictures\Thehiro_v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78" y="101673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2"/>
          <p:cNvSpPr txBox="1">
            <a:spLocks/>
          </p:cNvSpPr>
          <p:nvPr/>
        </p:nvSpPr>
        <p:spPr>
          <a:xfrm>
            <a:off x="3660078" y="3169996"/>
            <a:ext cx="5400320" cy="144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kern="0" dirty="0" smtClean="0">
                <a:solidFill>
                  <a:schemeClr val="accent1"/>
                </a:solidFill>
                <a:latin typeface="+mn-lt"/>
                <a:ea typeface="+mn-ea"/>
              </a:rPr>
              <a:t>Test-Driven</a:t>
            </a:r>
          </a:p>
          <a:p>
            <a:pPr lvl="0" algn="l" defTabSz="381000">
              <a:spcBef>
                <a:spcPct val="20000"/>
              </a:spcBef>
              <a:buClr>
                <a:srgbClr val="FFFFFF"/>
              </a:buClr>
              <a:defRPr/>
            </a:pPr>
            <a:r>
              <a:rPr lang="en-US" altLang="ja-JP" sz="3600" kern="0" dirty="0" smtClean="0">
                <a:solidFill>
                  <a:schemeClr val="accent1"/>
                </a:solidFill>
                <a:latin typeface="+mn-lt"/>
                <a:ea typeface="+mn-ea"/>
              </a:rPr>
              <a:t>Development Group</a:t>
            </a:r>
            <a:endParaRPr lang="en-US" altLang="ja-JP" sz="3600" kern="0" dirty="0" smtClean="0">
              <a:solidFill>
                <a:srgbClr val="000000"/>
              </a:solidFill>
              <a:latin typeface="+mn-lt"/>
              <a:ea typeface="+mn-ea"/>
            </a:endParaRPr>
          </a:p>
        </p:txBody>
      </p:sp>
      <p:sp>
        <p:nvSpPr>
          <p:cNvPr id="8" name="タイトル 2"/>
          <p:cNvSpPr txBox="1">
            <a:spLocks/>
          </p:cNvSpPr>
          <p:nvPr/>
        </p:nvSpPr>
        <p:spPr>
          <a:xfrm>
            <a:off x="3660078" y="2089634"/>
            <a:ext cx="540032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lvl="0" algn="l" defTabSz="381000">
              <a:spcBef>
                <a:spcPct val="20000"/>
              </a:spcBef>
              <a:buClr>
                <a:srgbClr val="FFFFFF"/>
              </a:buClr>
              <a:defRPr/>
            </a:pPr>
            <a:r>
              <a:rPr lang="en-US" altLang="ja-JP" sz="3600" b="0" kern="0" dirty="0" smtClean="0">
                <a:solidFill>
                  <a:schemeClr val="accent6"/>
                </a:solidFill>
                <a:latin typeface="+mn-lt"/>
                <a:ea typeface="+mn-ea"/>
                <a:hlinkClick r:id="rId6"/>
              </a:rPr>
              <a:t>@hageyahhoo</a:t>
            </a:r>
            <a:endParaRPr lang="en-US" altLang="ja-JP" sz="3600" b="0" kern="0" dirty="0" smtClean="0">
              <a:solidFill>
                <a:srgbClr val="000000"/>
              </a:solidFill>
              <a:latin typeface="+mn-lt"/>
              <a:ea typeface="+mn-ea"/>
            </a:endParaRPr>
          </a:p>
        </p:txBody>
      </p:sp>
      <p:sp>
        <p:nvSpPr>
          <p:cNvPr id="9" name="タイトル 2"/>
          <p:cNvSpPr txBox="1">
            <a:spLocks/>
          </p:cNvSpPr>
          <p:nvPr/>
        </p:nvSpPr>
        <p:spPr>
          <a:xfrm>
            <a:off x="6540398" y="1016733"/>
            <a:ext cx="2520000" cy="108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defTabSz="381000">
              <a:spcBef>
                <a:spcPct val="20000"/>
              </a:spcBef>
              <a:buClr>
                <a:srgbClr val="FFFFFF"/>
              </a:buClr>
              <a:defRPr/>
            </a:pPr>
            <a:r>
              <a:rPr lang="en-US" altLang="ja-JP" sz="3600" kern="0" dirty="0" smtClean="0">
                <a:latin typeface="+mn-lt"/>
                <a:ea typeface="+mn-ea"/>
              </a:rPr>
              <a:t>(The Hiro)</a:t>
            </a:r>
          </a:p>
        </p:txBody>
      </p:sp>
    </p:spTree>
    <p:extLst>
      <p:ext uri="{BB962C8B-B14F-4D97-AF65-F5344CB8AC3E}">
        <p14:creationId xmlns:p14="http://schemas.microsoft.com/office/powerpoint/2010/main" val="52294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実際の参加者は６０名程度。日本人聴講者は、把握できた</a:t>
            </a:r>
            <a:r>
              <a:rPr lang="ja-JP" altLang="en-US" sz="1800" dirty="0">
                <a:hlinkClick r:id="" action="ppaction://noaction"/>
              </a:rPr>
              <a:t>範囲</a:t>
            </a:r>
            <a:r>
              <a:rPr lang="ja-JP" altLang="en-US" sz="1800" dirty="0"/>
              <a:t>で２名。後は説明しなくても分かりますね？</a:t>
            </a:r>
          </a:p>
          <a:p>
            <a:r>
              <a:rPr lang="ja-JP" altLang="en-US" sz="1800" dirty="0">
                <a:hlinkClick r:id="" action="ppaction://noaction"/>
              </a:rPr>
              <a:t>プロジェクタ</a:t>
            </a:r>
            <a:r>
              <a:rPr lang="ja-JP" altLang="en-US" sz="1800" dirty="0"/>
              <a:t>の設定がいじられていて、</a:t>
            </a:r>
            <a:r>
              <a:rPr lang="ja-JP" altLang="en-US" sz="1800" dirty="0">
                <a:hlinkClick r:id="" action="ppaction://noaction"/>
              </a:rPr>
              <a:t>プレゼン</a:t>
            </a:r>
            <a:r>
              <a:rPr lang="ja-JP" altLang="en-US" sz="1800" dirty="0"/>
              <a:t>資料が画面に収まりきらない問題に遭遇。イベントの都合で待ち時間がほとんどなく、また係の人の協力でも解決することができなかったため、やむを得ず </a:t>
            </a:r>
            <a:r>
              <a:rPr lang="en-US" altLang="ja-JP" sz="1800" dirty="0">
                <a:hlinkClick r:id="rId3"/>
              </a:rPr>
              <a:t>PowerPoint</a:t>
            </a:r>
            <a:r>
              <a:rPr lang="ja-JP" altLang="en-US" sz="1800" dirty="0"/>
              <a:t> のオリジナル資料を</a:t>
            </a:r>
            <a:r>
              <a:rPr lang="ja-JP" altLang="en-US" sz="1800" dirty="0">
                <a:hlinkClick r:id="" action="ppaction://noaction"/>
              </a:rPr>
              <a:t>アニメーション</a:t>
            </a:r>
            <a:r>
              <a:rPr lang="ja-JP" altLang="en-US" sz="1800" dirty="0"/>
              <a:t>なしで説明することにしました。 </a:t>
            </a:r>
          </a:p>
          <a:p>
            <a:pPr lvl="1"/>
            <a:r>
              <a:rPr lang="ja-JP" altLang="en-US" dirty="0"/>
              <a:t>機材トラブルということで、後で係の方から謝罪を受けました。</a:t>
            </a:r>
          </a:p>
          <a:p>
            <a:r>
              <a:rPr lang="ja-JP" altLang="en-US" sz="1800" dirty="0"/>
              <a:t>発表途中での入退室が自由なのですが、発表途中で抜けた人は３名だけ。ほとんどの人が最後まで聞いてくれました。</a:t>
            </a:r>
          </a:p>
          <a:p>
            <a:r>
              <a:rPr lang="ja-JP" altLang="en-US" sz="1800" dirty="0"/>
              <a:t>質問者は１名。 </a:t>
            </a:r>
          </a:p>
          <a:p>
            <a:pPr lvl="1"/>
            <a:r>
              <a:rPr lang="en-US" altLang="ja-JP" dirty="0"/>
              <a:t>Q) </a:t>
            </a:r>
            <a:r>
              <a:rPr lang="ja-JP" altLang="en-US" dirty="0"/>
              <a:t>（</a:t>
            </a:r>
            <a:r>
              <a:rPr lang="en-US" altLang="ja-JP" dirty="0">
                <a:hlinkClick r:id="rId4"/>
              </a:rPr>
              <a:t>BDD</a:t>
            </a:r>
            <a:r>
              <a:rPr lang="ja-JP" altLang="en-US" dirty="0"/>
              <a:t> まで）どのくらいで実現したの？</a:t>
            </a:r>
          </a:p>
          <a:p>
            <a:pPr lvl="1"/>
            <a:r>
              <a:rPr lang="en-US" altLang="ja-JP" dirty="0"/>
              <a:t>A) </a:t>
            </a:r>
            <a:r>
              <a:rPr lang="ja-JP" altLang="en-US" dirty="0"/>
              <a:t>３ヶ月くらいですよ～？</a:t>
            </a:r>
          </a:p>
          <a:p>
            <a:pPr lvl="1"/>
            <a:r>
              <a:rPr lang="en-US" altLang="ja-JP" dirty="0"/>
              <a:t>Q) </a:t>
            </a:r>
            <a:r>
              <a:rPr lang="ja-JP" altLang="en-US" dirty="0"/>
              <a:t>ウチをサポートして！</a:t>
            </a:r>
            <a:r>
              <a:rPr lang="en-US" altLang="ja-JP" dirty="0"/>
              <a:t>w</a:t>
            </a:r>
          </a:p>
          <a:p>
            <a:r>
              <a:rPr lang="ja-JP" altLang="en-US" sz="1800" dirty="0">
                <a:hlinkClick r:id="" action="ppaction://noaction"/>
              </a:rPr>
              <a:t>論文</a:t>
            </a:r>
            <a:r>
              <a:rPr lang="ja-JP" altLang="en-US" sz="1800" dirty="0"/>
              <a:t>の </a:t>
            </a:r>
            <a:r>
              <a:rPr lang="en-US" altLang="ja-JP" sz="1800" dirty="0"/>
              <a:t>Shepherding </a:t>
            </a:r>
            <a:r>
              <a:rPr lang="ja-JP" altLang="en-US" sz="1800" dirty="0"/>
              <a:t>をして下さった </a:t>
            </a:r>
            <a:r>
              <a:rPr lang="en-US" altLang="ja-JP" sz="1800" dirty="0"/>
              <a:t>Jutta Eckstein </a:t>
            </a:r>
            <a:r>
              <a:rPr lang="ja-JP" altLang="en-US" sz="1800" dirty="0"/>
              <a:t>さんと </a:t>
            </a:r>
            <a:r>
              <a:rPr lang="en-US" altLang="ja-JP" sz="1800" dirty="0">
                <a:hlinkClick r:id="rId5"/>
              </a:rPr>
              <a:t>Rebecca</a:t>
            </a:r>
            <a:r>
              <a:rPr lang="ja-JP" altLang="en-US" sz="1800" dirty="0"/>
              <a:t> </a:t>
            </a:r>
            <a:r>
              <a:rPr lang="en-US" altLang="ja-JP" sz="1800" dirty="0" err="1"/>
              <a:t>Wirfs</a:t>
            </a:r>
            <a:r>
              <a:rPr lang="en-US" altLang="ja-JP" sz="1800" dirty="0"/>
              <a:t>-Brock </a:t>
            </a:r>
            <a:r>
              <a:rPr lang="ja-JP" altLang="en-US" sz="1800" dirty="0"/>
              <a:t>さんも、発表中ウンウンうなづきながらじっくり聞いて下さいました。そのリアクションのおかげで、安心して発表できました。 </a:t>
            </a:r>
          </a:p>
          <a:p>
            <a:pPr lvl="1"/>
            <a:r>
              <a:rPr lang="ja-JP" altLang="en-US" dirty="0"/>
              <a:t>発表終了後、「彼はリアル</a:t>
            </a:r>
            <a:r>
              <a:rPr lang="ja-JP" altLang="en-US" dirty="0">
                <a:hlinkClick r:id="" action="ppaction://noaction"/>
              </a:rPr>
              <a:t>サムライ</a:t>
            </a:r>
            <a:r>
              <a:rPr lang="ja-JP" altLang="en-US" dirty="0"/>
              <a:t>だったね」とおっしゃっているのを耳にしたのですが、一体どういう意味だったのだろう？</a:t>
            </a:r>
            <a:r>
              <a:rPr lang="en-US" altLang="ja-JP" dirty="0"/>
              <a:t>w</a:t>
            </a:r>
            <a:endParaRPr lang="ja-JP" altLang="en-US"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Result</a:t>
            </a:r>
            <a:endParaRPr kumimoji="1" lang="ja-JP" altLang="en-US" dirty="0">
              <a:latin typeface="+mn-lt"/>
              <a:ea typeface="+mj-ea"/>
            </a:endParaRPr>
          </a:p>
        </p:txBody>
      </p:sp>
    </p:spTree>
    <p:extLst>
      <p:ext uri="{BB962C8B-B14F-4D97-AF65-F5344CB8AC3E}">
        <p14:creationId xmlns:p14="http://schemas.microsoft.com/office/powerpoint/2010/main" val="42333000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英語を</a:t>
            </a:r>
            <a:r>
              <a:rPr lang="ja-JP" altLang="en-US" sz="1800" dirty="0">
                <a:hlinkClick r:id="" action="ppaction://noaction"/>
              </a:rPr>
              <a:t>公用語</a:t>
            </a:r>
            <a:r>
              <a:rPr lang="ja-JP" altLang="en-US" sz="1800" dirty="0"/>
              <a:t>化している会社で働いているので、英語で話すこと及び日本人ではない方の前で話すことについては、ほとんど違和感を感じませんでした。これは会社のこれまでの</a:t>
            </a:r>
            <a:r>
              <a:rPr lang="ja-JP" altLang="en-US" sz="1800" dirty="0">
                <a:hlinkClick r:id="" action="ppaction://noaction"/>
              </a:rPr>
              <a:t>施策</a:t>
            </a:r>
            <a:r>
              <a:rPr lang="ja-JP" altLang="en-US" sz="1800" dirty="0"/>
              <a:t>の成果と言っても良いのかなと改めて感じました。</a:t>
            </a:r>
          </a:p>
          <a:p>
            <a:r>
              <a:rPr lang="ja-JP" altLang="en-US" sz="1800" dirty="0"/>
              <a:t>社内で３回事前に発表して</a:t>
            </a:r>
            <a:r>
              <a:rPr lang="ja-JP" altLang="en-US" sz="1800" dirty="0">
                <a:hlinkClick r:id="" action="ppaction://noaction"/>
              </a:rPr>
              <a:t>フィードバック</a:t>
            </a:r>
            <a:r>
              <a:rPr lang="ja-JP" altLang="en-US" sz="1800" dirty="0"/>
              <a:t>を得てきたので、話すポイントと改善するポイントを事前に把握できたことは大きかったです。公式</a:t>
            </a:r>
            <a:r>
              <a:rPr lang="ja-JP" altLang="en-US" sz="1800" dirty="0">
                <a:hlinkClick r:id="" action="ppaction://noaction"/>
              </a:rPr>
              <a:t>プレゼン</a:t>
            </a:r>
            <a:r>
              <a:rPr lang="ja-JP" altLang="en-US" sz="1800" dirty="0"/>
              <a:t>は、面倒でも事前に人前でやって</a:t>
            </a:r>
            <a:r>
              <a:rPr lang="ja-JP" altLang="en-US" sz="1800" dirty="0">
                <a:hlinkClick r:id="" action="ppaction://noaction"/>
              </a:rPr>
              <a:t>フィードバック</a:t>
            </a:r>
            <a:r>
              <a:rPr lang="ja-JP" altLang="en-US" sz="1800" dirty="0"/>
              <a:t>を得た方が絶対にうまくなります。</a:t>
            </a:r>
          </a:p>
          <a:p>
            <a:r>
              <a:rPr lang="ja-JP" altLang="en-US" sz="1800" dirty="0"/>
              <a:t>今回の</a:t>
            </a:r>
            <a:r>
              <a:rPr lang="ja-JP" altLang="en-US" sz="1800" dirty="0">
                <a:hlinkClick r:id="" action="ppaction://noaction"/>
              </a:rPr>
              <a:t>論文</a:t>
            </a:r>
            <a:r>
              <a:rPr lang="ja-JP" altLang="en-US" sz="1800" dirty="0"/>
              <a:t>の内容だと、３０分で発表するには正直短すぎると感じました。半年以上やってきたことを３０分でポイントを絞って話すことの難しさ・もったいなさ・そして面白さを感じた次第です。</a:t>
            </a:r>
          </a:p>
          <a:p>
            <a:r>
              <a:rPr lang="ja-JP" altLang="en-US" sz="1800" dirty="0"/>
              <a:t>自分が業務を通して考え抜いたことを</a:t>
            </a:r>
            <a:r>
              <a:rPr lang="ja-JP" altLang="en-US" sz="1800" dirty="0">
                <a:hlinkClick r:id="" action="ppaction://noaction"/>
              </a:rPr>
              <a:t>論文</a:t>
            </a:r>
            <a:r>
              <a:rPr lang="ja-JP" altLang="en-US" sz="1800" dirty="0"/>
              <a:t>として整理することは、自分の考えを客観性を持った形で整理・評価・説明できるようになる</a:t>
            </a:r>
            <a:r>
              <a:rPr lang="ja-JP" altLang="en-US" sz="1800" dirty="0">
                <a:hlinkClick r:id="" action="ppaction://noaction"/>
              </a:rPr>
              <a:t>手法</a:t>
            </a:r>
            <a:r>
              <a:rPr lang="ja-JP" altLang="en-US" sz="1800" dirty="0"/>
              <a:t>を身につけるという意味で、非常に学ぶことが多いです。また、英語で書くことで全世界に自分の考えを届けられる機会を得られます。そのため、英語での</a:t>
            </a:r>
            <a:r>
              <a:rPr lang="ja-JP" altLang="en-US" sz="1800" dirty="0">
                <a:hlinkClick r:id="" action="ppaction://noaction"/>
              </a:rPr>
              <a:t>論文</a:t>
            </a:r>
            <a:r>
              <a:rPr lang="ja-JP" altLang="en-US" sz="1800" dirty="0"/>
              <a:t>作成は積極的にされることをオススメします。</a:t>
            </a:r>
          </a:p>
          <a:p>
            <a:endParaRPr lang="ja-JP" altLang="en-US" sz="1800" dirty="0"/>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ja-JP" altLang="en-US" dirty="0" smtClean="0">
                <a:latin typeface="+mn-lt"/>
              </a:rPr>
              <a:t>感想</a:t>
            </a:r>
            <a:endParaRPr kumimoji="1" lang="ja-JP" altLang="en-US" dirty="0">
              <a:latin typeface="+mn-lt"/>
              <a:ea typeface="+mj-ea"/>
            </a:endParaRPr>
          </a:p>
        </p:txBody>
      </p:sp>
    </p:spTree>
    <p:extLst>
      <p:ext uri="{BB962C8B-B14F-4D97-AF65-F5344CB8AC3E}">
        <p14:creationId xmlns:p14="http://schemas.microsoft.com/office/powerpoint/2010/main" val="42218941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07504" y="1192412"/>
            <a:ext cx="8928992" cy="4473176"/>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ja-JP" altLang="en-US" sz="1800" dirty="0"/>
              <a:t>今回の発表を通じて多くのことを学べたので、同様の学習経験を後輩にさせたいなと考えています。私自身もこれから滾り続けますが、後輩を滾る人間に育成していくことも、人類の成長の営みとしてやっていこうと思います。</a:t>
            </a: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Next Action</a:t>
            </a:r>
            <a:endParaRPr kumimoji="1" lang="ja-JP" altLang="en-US" dirty="0">
              <a:latin typeface="+mn-lt"/>
              <a:ea typeface="+mj-ea"/>
            </a:endParaRPr>
          </a:p>
        </p:txBody>
      </p:sp>
    </p:spTree>
    <p:extLst>
      <p:ext uri="{BB962C8B-B14F-4D97-AF65-F5344CB8AC3E}">
        <p14:creationId xmlns:p14="http://schemas.microsoft.com/office/powerpoint/2010/main" val="42223458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Rebecca </a:t>
            </a:r>
            <a:r>
              <a:rPr lang="en-US" altLang="ja-JP" kern="0" dirty="0" err="1" smtClean="0">
                <a:solidFill>
                  <a:schemeClr val="accent1"/>
                </a:solidFill>
                <a:latin typeface="+mn-lt"/>
                <a:ea typeface="+mj-ea"/>
              </a:rPr>
              <a:t>Wirfs</a:t>
            </a:r>
            <a:r>
              <a:rPr lang="en-US" altLang="ja-JP" kern="0" dirty="0" smtClean="0">
                <a:solidFill>
                  <a:schemeClr val="accent1"/>
                </a:solidFill>
                <a:latin typeface="+mn-lt"/>
                <a:ea typeface="+mj-ea"/>
              </a:rPr>
              <a:t>-Brock: Track chair</a:t>
            </a:r>
            <a:endParaRPr kumimoji="1" lang="ja-JP" altLang="en-US" dirty="0">
              <a:latin typeface="+mn-lt"/>
              <a:ea typeface="+mj-ea"/>
            </a:endParaRPr>
          </a:p>
        </p:txBody>
      </p:sp>
      <p:pic>
        <p:nvPicPr>
          <p:cNvPr id="2" name="図 1" descr="Rebecc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850900"/>
            <a:ext cx="8935772" cy="5026372"/>
          </a:xfrm>
          <a:prstGeom prst="rect">
            <a:avLst/>
          </a:prstGeom>
        </p:spPr>
      </p:pic>
    </p:spTree>
    <p:extLst>
      <p:ext uri="{BB962C8B-B14F-4D97-AF65-F5344CB8AC3E}">
        <p14:creationId xmlns:p14="http://schemas.microsoft.com/office/powerpoint/2010/main" val="40788041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Jutta Eckstein: My shepherd</a:t>
            </a:r>
            <a:endParaRPr kumimoji="1" lang="ja-JP" altLang="en-US" dirty="0">
              <a:latin typeface="+mn-lt"/>
              <a:ea typeface="+mj-ea"/>
            </a:endParaRPr>
          </a:p>
        </p:txBody>
      </p:sp>
      <p:pic>
        <p:nvPicPr>
          <p:cNvPr id="6" name="図 5" descr="JuttaAndHi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849600"/>
            <a:ext cx="8938083" cy="5027672"/>
          </a:xfrm>
          <a:prstGeom prst="rect">
            <a:avLst/>
          </a:prstGeom>
        </p:spPr>
      </p:pic>
    </p:spTree>
    <p:extLst>
      <p:ext uri="{BB962C8B-B14F-4D97-AF65-F5344CB8AC3E}">
        <p14:creationId xmlns:p14="http://schemas.microsoft.com/office/powerpoint/2010/main" val="31426103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solidFill>
            <a:srgbClr val="FFFFFF"/>
          </a:solidFill>
          <a:ln>
            <a:noFill/>
          </a:ln>
        </p:spPr>
        <p:txBody>
          <a:bodyPr>
            <a:normAutofit fontScale="90000"/>
          </a:bodyPr>
          <a:lstStyle/>
          <a:p>
            <a:r>
              <a:rPr lang="en-US" altLang="ja-JP" kern="0" dirty="0" smtClean="0">
                <a:solidFill>
                  <a:schemeClr val="accent1"/>
                </a:solidFill>
                <a:latin typeface="+mn-lt"/>
                <a:ea typeface="+mj-ea"/>
              </a:rPr>
              <a:t>Previous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7802135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The latest Agile</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3366F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800000"/>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1009373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8"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660066"/>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
        <p:nvSpPr>
          <p:cNvPr id="1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1. Enterprise Agile</a:t>
            </a:r>
            <a:endParaRPr kumimoji="1" lang="ja-JP" altLang="en-US" dirty="0">
              <a:latin typeface="+mn-lt"/>
              <a:ea typeface="+mj-ea"/>
            </a:endParaRPr>
          </a:p>
        </p:txBody>
      </p:sp>
    </p:spTree>
    <p:extLst>
      <p:ext uri="{BB962C8B-B14F-4D97-AF65-F5344CB8AC3E}">
        <p14:creationId xmlns:p14="http://schemas.microsoft.com/office/powerpoint/2010/main" val="37497637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グループ化 17"/>
          <p:cNvGrpSpPr/>
          <p:nvPr/>
        </p:nvGrpSpPr>
        <p:grpSpPr>
          <a:xfrm>
            <a:off x="855477" y="1788691"/>
            <a:ext cx="1521476" cy="2110952"/>
            <a:chOff x="1266668" y="1788691"/>
            <a:chExt cx="1521476" cy="2110952"/>
          </a:xfrm>
        </p:grpSpPr>
        <p:sp>
          <p:nvSpPr>
            <p:cNvPr id="8" name="Isosceles Triangle 15"/>
            <p:cNvSpPr/>
            <p:nvPr/>
          </p:nvSpPr>
          <p:spPr bwMode="auto">
            <a:xfrm>
              <a:off x="1632030" y="2150451"/>
              <a:ext cx="790752" cy="986617"/>
            </a:xfrm>
            <a:prstGeom prst="triangl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1616215" y="1788691"/>
              <a:ext cx="790752" cy="805738"/>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6" name="テキスト ボックス 35"/>
            <p:cNvSpPr txBox="1"/>
            <p:nvPr/>
          </p:nvSpPr>
          <p:spPr>
            <a:xfrm>
              <a:off x="1266668" y="3291053"/>
              <a:ext cx="1521476" cy="60859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13" name="グループ化 12"/>
          <p:cNvGrpSpPr/>
          <p:nvPr/>
        </p:nvGrpSpPr>
        <p:grpSpPr>
          <a:xfrm>
            <a:off x="6169160" y="1588283"/>
            <a:ext cx="1521476" cy="2110952"/>
            <a:chOff x="6929952" y="1196752"/>
            <a:chExt cx="1521476" cy="2110952"/>
          </a:xfrm>
        </p:grpSpPr>
        <p:sp>
          <p:nvSpPr>
            <p:cNvPr id="42" name="Isosceles Triangle 15"/>
            <p:cNvSpPr/>
            <p:nvPr/>
          </p:nvSpPr>
          <p:spPr bwMode="auto">
            <a:xfrm>
              <a:off x="7279499" y="1558512"/>
              <a:ext cx="790752" cy="986617"/>
            </a:xfrm>
            <a:prstGeom prst="triangl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3" name="Oval 14"/>
            <p:cNvSpPr/>
            <p:nvPr/>
          </p:nvSpPr>
          <p:spPr bwMode="auto">
            <a:xfrm>
              <a:off x="7279499" y="1196752"/>
              <a:ext cx="790752" cy="805738"/>
            </a:xfrm>
            <a:prstGeom prst="ellipse">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4" name="テキスト ボックス 43"/>
            <p:cNvSpPr txBox="1"/>
            <p:nvPr/>
          </p:nvSpPr>
          <p:spPr>
            <a:xfrm>
              <a:off x="6929952" y="2699114"/>
              <a:ext cx="1521476" cy="608590"/>
            </a:xfrm>
            <a:prstGeom prst="rect">
              <a:avLst/>
            </a:prstGeom>
            <a:noFill/>
          </p:spPr>
          <p:txBody>
            <a:bodyPr wrap="square" rtlCol="0" anchor="ctr" anchorCtr="0">
              <a:noAutofit/>
            </a:bodyPr>
            <a:lstStyle/>
            <a:p>
              <a:pPr algn="ctr"/>
              <a:r>
                <a:rPr lang="en-US" altLang="ja-JP" sz="2400" dirty="0" smtClean="0"/>
                <a:t>Executive</a:t>
              </a:r>
              <a:endParaRPr kumimoji="1" lang="en-US" altLang="ja-JP" sz="2400" dirty="0" smtClean="0"/>
            </a:p>
          </p:txBody>
        </p:sp>
      </p:grpSp>
      <p:grpSp>
        <p:nvGrpSpPr>
          <p:cNvPr id="14" name="グループ化 13"/>
          <p:cNvGrpSpPr/>
          <p:nvPr/>
        </p:nvGrpSpPr>
        <p:grpSpPr>
          <a:xfrm>
            <a:off x="6518761" y="3631049"/>
            <a:ext cx="1521476" cy="2110952"/>
            <a:chOff x="6929952" y="4088654"/>
            <a:chExt cx="1521476" cy="2110952"/>
          </a:xfrm>
        </p:grpSpPr>
        <p:sp>
          <p:nvSpPr>
            <p:cNvPr id="46" name="Isosceles Triangle 15"/>
            <p:cNvSpPr/>
            <p:nvPr/>
          </p:nvSpPr>
          <p:spPr bwMode="auto">
            <a:xfrm>
              <a:off x="7295311" y="4450413"/>
              <a:ext cx="790752" cy="986617"/>
            </a:xfrm>
            <a:prstGeom prst="triangl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47" name="Oval 14"/>
            <p:cNvSpPr/>
            <p:nvPr/>
          </p:nvSpPr>
          <p:spPr bwMode="auto">
            <a:xfrm>
              <a:off x="7279499" y="4088654"/>
              <a:ext cx="790752" cy="805738"/>
            </a:xfrm>
            <a:prstGeom prst="ellipse">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7" name="テキスト ボックス 56"/>
            <p:cNvSpPr txBox="1"/>
            <p:nvPr/>
          </p:nvSpPr>
          <p:spPr>
            <a:xfrm>
              <a:off x="6929952" y="5591016"/>
              <a:ext cx="1521476" cy="608590"/>
            </a:xfrm>
            <a:prstGeom prst="rect">
              <a:avLst/>
            </a:prstGeom>
            <a:noFill/>
          </p:spPr>
          <p:txBody>
            <a:bodyPr wrap="square" rtlCol="0" anchor="ctr" anchorCtr="0">
              <a:noAutofit/>
            </a:bodyPr>
            <a:lstStyle/>
            <a:p>
              <a:pPr algn="ctr"/>
              <a:r>
                <a:rPr kumimoji="1" lang="en-US" altLang="ja-JP" sz="2400" dirty="0" smtClean="0"/>
                <a:t>Manager</a:t>
              </a:r>
            </a:p>
          </p:txBody>
        </p:sp>
      </p:grpSp>
      <p:grpSp>
        <p:nvGrpSpPr>
          <p:cNvPr id="9" name="グループ化 8"/>
          <p:cNvGrpSpPr/>
          <p:nvPr/>
        </p:nvGrpSpPr>
        <p:grpSpPr>
          <a:xfrm>
            <a:off x="4245205" y="3360180"/>
            <a:ext cx="2434361" cy="1989174"/>
            <a:chOff x="6476709" y="4237322"/>
            <a:chExt cx="2880000" cy="2353316"/>
          </a:xfrm>
        </p:grpSpPr>
        <p:grpSp>
          <p:nvGrpSpPr>
            <p:cNvPr id="33" name="グループ化 32"/>
            <p:cNvGrpSpPr/>
            <p:nvPr/>
          </p:nvGrpSpPr>
          <p:grpSpPr>
            <a:xfrm>
              <a:off x="7448951" y="4237322"/>
              <a:ext cx="954220" cy="1595218"/>
              <a:chOff x="6300081" y="2780721"/>
              <a:chExt cx="719667" cy="1157112"/>
            </a:xfrm>
            <a:solidFill>
              <a:schemeClr val="accent1"/>
            </a:solidFill>
          </p:grpSpPr>
          <p:sp>
            <p:nvSpPr>
              <p:cNvPr id="34" name="Isosceles Triangle 15"/>
              <p:cNvSpPr/>
              <p:nvPr/>
            </p:nvSpPr>
            <p:spPr bwMode="auto">
              <a:xfrm>
                <a:off x="6314193" y="3091167"/>
                <a:ext cx="705555" cy="846666"/>
              </a:xfrm>
              <a:prstGeom prst="triangl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35" name="Oval 14"/>
              <p:cNvSpPr/>
              <p:nvPr/>
            </p:nvSpPr>
            <p:spPr bwMode="auto">
              <a:xfrm>
                <a:off x="6300081" y="2780721"/>
                <a:ext cx="705555" cy="691445"/>
              </a:xfrm>
              <a:prstGeom prst="ellipse">
                <a:avLst/>
              </a:prstGeom>
              <a:grpFill/>
              <a:ln w="952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9" name="テキスト ボックス 38"/>
            <p:cNvSpPr txBox="1"/>
            <p:nvPr/>
          </p:nvSpPr>
          <p:spPr>
            <a:xfrm>
              <a:off x="6476709" y="5870638"/>
              <a:ext cx="2880000" cy="720000"/>
            </a:xfrm>
            <a:prstGeom prst="rect">
              <a:avLst/>
            </a:prstGeom>
            <a:noFill/>
          </p:spPr>
          <p:txBody>
            <a:bodyPr wrap="square" rtlCol="0" anchor="ctr" anchorCtr="0">
              <a:noAutofit/>
            </a:bodyPr>
            <a:lstStyle/>
            <a:p>
              <a:pPr algn="ctr"/>
              <a:r>
                <a:rPr lang="en-US" altLang="ja-JP" sz="2400" dirty="0" smtClean="0"/>
                <a:t>Agile Coach</a:t>
              </a:r>
            </a:p>
            <a:p>
              <a:pPr algn="ctr"/>
              <a:r>
                <a:rPr lang="en-US" altLang="ja-JP" sz="2400" dirty="0" smtClean="0"/>
                <a:t>(The Hiro)</a:t>
              </a:r>
            </a:p>
          </p:txBody>
        </p:sp>
      </p:grpSp>
      <p:grpSp>
        <p:nvGrpSpPr>
          <p:cNvPr id="5" name="グループ化 4"/>
          <p:cNvGrpSpPr/>
          <p:nvPr/>
        </p:nvGrpSpPr>
        <p:grpSpPr>
          <a:xfrm>
            <a:off x="2376953" y="365528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3536758" y="1353278"/>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Enterprise Agile</a:t>
            </a:r>
            <a:endParaRPr kumimoji="1" lang="ja-JP" altLang="en-US" dirty="0">
              <a:latin typeface="+mn-lt"/>
              <a:ea typeface="+mj-ea"/>
            </a:endParaRPr>
          </a:p>
        </p:txBody>
      </p:sp>
      <p:sp>
        <p:nvSpPr>
          <p:cNvPr id="19" name="円/楕円 18"/>
          <p:cNvSpPr/>
          <p:nvPr/>
        </p:nvSpPr>
        <p:spPr bwMode="auto">
          <a:xfrm>
            <a:off x="251520" y="764704"/>
            <a:ext cx="8712968" cy="5760640"/>
          </a:xfrm>
          <a:prstGeom prst="ellipse">
            <a:avLst/>
          </a:prstGeom>
          <a:noFill/>
          <a:ln w="38100">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1800" b="0" i="0" u="none" strike="noStrike" kern="0" cap="none" spc="0" normalizeH="0" baseline="0" noProof="0" smtClean="0">
              <a:ln>
                <a:noFill/>
              </a:ln>
              <a:solidFill>
                <a:sysClr val="windowText" lastClr="000000"/>
              </a:solidFill>
              <a:effectLst/>
              <a:uLnTx/>
              <a:uFillTx/>
            </a:endParaRPr>
          </a:p>
        </p:txBody>
      </p:sp>
      <p:sp>
        <p:nvSpPr>
          <p:cNvPr id="58" name="四角形吹き出し 57"/>
          <p:cNvSpPr/>
          <p:nvPr/>
        </p:nvSpPr>
        <p:spPr bwMode="auto">
          <a:xfrm>
            <a:off x="4694412" y="5742001"/>
            <a:ext cx="3600000" cy="720000"/>
          </a:xfrm>
          <a:prstGeom prst="wedgeRectCallout">
            <a:avLst>
              <a:gd name="adj1" fmla="val -57268"/>
              <a:gd name="adj2" fmla="val -92460"/>
            </a:avLst>
          </a:prstGeom>
          <a:solidFill>
            <a:srgbClr val="FFFF00"/>
          </a:solidFill>
          <a:ln>
            <a:solidFill>
              <a:srgbClr val="C00000"/>
            </a:solidFill>
          </a:ln>
          <a:effectLst/>
          <a:extLst/>
        </p:spPr>
        <p:txBody>
          <a:bodyPr wrap="none" rtlCol="0" anchor="ctr"/>
          <a:lstStyle/>
          <a:p>
            <a:pPr marR="0" algn="ctr" defTabSz="914400" eaLnBrk="1" fontAlgn="auto" latinLnBrk="0" hangingPunct="1">
              <a:lnSpc>
                <a:spcPct val="100000"/>
              </a:lnSpc>
              <a:spcBef>
                <a:spcPts val="0"/>
              </a:spcBef>
              <a:spcAft>
                <a:spcPts val="0"/>
              </a:spcAft>
              <a:buClrTx/>
              <a:buSzTx/>
              <a:tabLst/>
            </a:pPr>
            <a:r>
              <a:rPr kumimoji="0" lang="en-US" altLang="ja-JP" sz="2800" i="0" u="none" strike="noStrike" kern="0" cap="none" spc="0" normalizeH="0" baseline="0" noProof="0" dirty="0" smtClean="0">
                <a:ln>
                  <a:noFill/>
                </a:ln>
                <a:solidFill>
                  <a:sysClr val="windowText" lastClr="000000"/>
                </a:solidFill>
                <a:effectLst/>
                <a:uLnTx/>
                <a:uFillTx/>
              </a:rPr>
              <a:t>Over barriers/silos</a:t>
            </a:r>
            <a:endParaRPr kumimoji="0" lang="ja-JP" altLang="en-US" sz="28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6563445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360000" y="1192412"/>
            <a:ext cx="8424000" cy="44731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What is Agile2014?</a:t>
            </a:r>
            <a:endParaRPr lang="en-US" altLang="ja-JP" sz="96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419298391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Asked for one executive</a:t>
            </a:r>
            <a:endParaRPr kumimoji="1" lang="ja-JP" altLang="en-US" dirty="0">
              <a:latin typeface="+mn-lt"/>
              <a:ea typeface="+mj-ea"/>
            </a:endParaRPr>
          </a:p>
        </p:txBody>
      </p:sp>
      <p:pic>
        <p:nvPicPr>
          <p:cNvPr id="1026" name="Picture 2" descr="C:\Users\hiroyuki.a.ito\Pictures\Agile2014\Execu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39" y="764704"/>
            <a:ext cx="4209673" cy="5471316"/>
          </a:xfrm>
          <a:prstGeom prst="rect">
            <a:avLst/>
          </a:prstGeom>
          <a:noFill/>
          <a:extLst>
            <a:ext uri="{909E8E84-426E-40dd-AFC4-6F175D3DCCD1}">
              <a14:hiddenFill xmlns:a14="http://schemas.microsoft.com/office/drawing/2010/main">
                <a:solidFill>
                  <a:srgbClr val="FFFFFF"/>
                </a:solidFill>
              </a14:hiddenFill>
            </a:ext>
          </a:extLst>
        </p:spPr>
      </p:pic>
      <p:sp>
        <p:nvSpPr>
          <p:cNvPr id="46" name="円形吹き出し 45"/>
          <p:cNvSpPr/>
          <p:nvPr/>
        </p:nvSpPr>
        <p:spPr bwMode="auto">
          <a:xfrm>
            <a:off x="4557812" y="2061171"/>
            <a:ext cx="4608512" cy="2735658"/>
          </a:xfrm>
          <a:prstGeom prst="wedgeEllipseCallout">
            <a:avLst>
              <a:gd name="adj1" fmla="val -69921"/>
              <a:gd name="adj2" fmla="val 2555"/>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3600" b="1" i="0" u="none" strike="noStrike" kern="0" cap="none" spc="0" normalizeH="0" baseline="0" noProof="0" dirty="0" smtClean="0">
                <a:ln>
                  <a:noFill/>
                </a:ln>
                <a:solidFill>
                  <a:sysClr val="windowText" lastClr="000000"/>
                </a:solidFill>
                <a:effectLst/>
                <a:uLnTx/>
                <a:uFillTx/>
              </a:rPr>
              <a:t>YES, YOU CAN!</a:t>
            </a:r>
            <a:endParaRPr kumimoji="0" lang="ja-JP" altLang="en-US" sz="3600" b="1" i="0" u="none" strike="noStrike" kern="0" cap="none" spc="0" normalizeH="0" baseline="0" noProof="0" dirty="0" smtClean="0">
              <a:ln>
                <a:noFill/>
              </a:ln>
              <a:solidFill>
                <a:sysClr val="windowText" lastClr="000000"/>
              </a:solidFill>
              <a:effectLst/>
              <a:uLnTx/>
              <a:uFillTx/>
            </a:endParaRPr>
          </a:p>
        </p:txBody>
      </p:sp>
      <p:sp>
        <p:nvSpPr>
          <p:cNvPr id="5" name="テキスト ボックス 4"/>
          <p:cNvSpPr txBox="1"/>
          <p:nvPr/>
        </p:nvSpPr>
        <p:spPr>
          <a:xfrm>
            <a:off x="4882068" y="5156020"/>
            <a:ext cx="3960000" cy="1080000"/>
          </a:xfrm>
          <a:prstGeom prst="rect">
            <a:avLst/>
          </a:prstGeom>
          <a:solidFill>
            <a:srgbClr val="FFFF00"/>
          </a:solidFill>
          <a:ln>
            <a:solidFill>
              <a:srgbClr val="C00000"/>
            </a:solidFill>
          </a:ln>
        </p:spPr>
        <p:txBody>
          <a:bodyPr wrap="square" rtlCol="0" anchor="ctr" anchorCtr="0">
            <a:noAutofit/>
          </a:bodyPr>
          <a:lstStyle/>
          <a:p>
            <a:pPr algn="ctr"/>
            <a:r>
              <a:rPr kumimoji="0" lang="en-US" altLang="en-US" sz="2800" kern="0" dirty="0" smtClean="0"/>
              <a:t>We changed scope!</a:t>
            </a:r>
            <a:endParaRPr kumimoji="0" lang="en-US" altLang="en-US" sz="2800" kern="0" dirty="0" smtClean="0">
              <a:solidFill>
                <a:srgbClr val="BF0000"/>
              </a:solidFill>
            </a:endParaRPr>
          </a:p>
        </p:txBody>
      </p:sp>
    </p:spTree>
    <p:extLst>
      <p:ext uri="{BB962C8B-B14F-4D97-AF65-F5344CB8AC3E}">
        <p14:creationId xmlns:p14="http://schemas.microsoft.com/office/powerpoint/2010/main" val="2570582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This session’s theme</a:t>
            </a:r>
            <a:endParaRPr kumimoji="1" lang="ja-JP" altLang="en-US" dirty="0">
              <a:latin typeface="+mn-lt"/>
              <a:ea typeface="+mj-ea"/>
            </a:endParaRPr>
          </a:p>
        </p:txBody>
      </p:sp>
      <p:sp>
        <p:nvSpPr>
          <p:cNvPr id="3" name="タイトル 2"/>
          <p:cNvSpPr txBox="1">
            <a:spLocks/>
          </p:cNvSpPr>
          <p:nvPr/>
        </p:nvSpPr>
        <p:spPr>
          <a:xfrm>
            <a:off x="360000" y="1192412"/>
            <a:ext cx="8424000" cy="44731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9600" dirty="0" smtClean="0"/>
              <a:t>Need</a:t>
            </a:r>
          </a:p>
          <a:p>
            <a:r>
              <a:rPr lang="en-US" altLang="ja-JP" sz="9600" b="0" dirty="0" smtClean="0">
                <a:solidFill>
                  <a:srgbClr val="000000"/>
                </a:solidFill>
                <a:latin typeface="+mn-ea"/>
                <a:ea typeface="+mn-ea"/>
                <a:cs typeface="ＭＳ 明朝"/>
              </a:rPr>
              <a:t>Technical</a:t>
            </a:r>
          </a:p>
          <a:p>
            <a:r>
              <a:rPr lang="en-US" altLang="ja-JP" sz="9600" b="0" dirty="0" smtClean="0">
                <a:solidFill>
                  <a:srgbClr val="000000"/>
                </a:solidFill>
                <a:latin typeface="+mn-ea"/>
                <a:ea typeface="+mn-ea"/>
                <a:cs typeface="ＭＳ 明朝"/>
              </a:rPr>
              <a:t>Foundation</a:t>
            </a:r>
          </a:p>
        </p:txBody>
      </p:sp>
    </p:spTree>
    <p:extLst>
      <p:ext uri="{BB962C8B-B14F-4D97-AF65-F5344CB8AC3E}">
        <p14:creationId xmlns:p14="http://schemas.microsoft.com/office/powerpoint/2010/main" val="3802824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kumimoji="1" lang="en-US" altLang="ja-JP" dirty="0" smtClean="0">
                <a:latin typeface="+mn-lt"/>
                <a:ea typeface="+mj-ea"/>
                <a:cs typeface="ＭＳ 明朝"/>
              </a:rPr>
              <a:t>The </a:t>
            </a:r>
            <a:r>
              <a:rPr lang="en-US" altLang="ja-JP" dirty="0" smtClean="0">
                <a:latin typeface="+mn-lt"/>
                <a:ea typeface="+mj-ea"/>
                <a:cs typeface="ＭＳ 明朝"/>
              </a:rPr>
              <a:t>Implementation of </a:t>
            </a:r>
            <a:r>
              <a:rPr kumimoji="1" lang="en-US" altLang="ja-JP" dirty="0" smtClean="0">
                <a:latin typeface="+mn-lt"/>
                <a:ea typeface="+mj-ea"/>
                <a:cs typeface="ＭＳ 明朝"/>
              </a:rPr>
              <a:t>CI/CD</a:t>
            </a:r>
            <a:r>
              <a:rPr lang="ja-JP" altLang="en-US" dirty="0">
                <a:latin typeface="+mn-lt"/>
                <a:ea typeface="+mj-ea"/>
                <a:cs typeface="ＭＳ 明朝"/>
              </a:rPr>
              <a:t> </a:t>
            </a:r>
            <a:r>
              <a:rPr lang="en-US" altLang="ja-JP" dirty="0" smtClean="0">
                <a:latin typeface="+mn-lt"/>
                <a:ea typeface="+mj-ea"/>
                <a:cs typeface="ＭＳ 明朝"/>
              </a:rPr>
              <a:t>in our project</a:t>
            </a:r>
            <a:endParaRPr kumimoji="1" lang="ja-JP" altLang="en-US" dirty="0">
              <a:latin typeface="+mn-lt"/>
              <a:ea typeface="+mj-ea"/>
              <a:cs typeface="ＭＳ 明朝"/>
            </a:endParaRPr>
          </a:p>
        </p:txBody>
      </p:sp>
      <p:pic>
        <p:nvPicPr>
          <p:cNvPr id="1028" name="Picture 4" descr="C:\Users\hiroyuki.a.ito\Pictures\TDD\TestFlig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222" y="2964309"/>
            <a:ext cx="3414889" cy="1024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1" name="Picture 7" descr="C:\Users\hiroyuki.a.ito\Pictures\TDD\st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24" y="806182"/>
            <a:ext cx="2621285" cy="11521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直線矢印コネクタ 2"/>
          <p:cNvCxnSpPr>
            <a:stCxn id="1026" idx="1"/>
            <a:endCxn id="1031" idx="3"/>
          </p:cNvCxnSpPr>
          <p:nvPr/>
        </p:nvCxnSpPr>
        <p:spPr>
          <a:xfrm flipH="1" flipV="1">
            <a:off x="3206309" y="1382246"/>
            <a:ext cx="3590960" cy="1025204"/>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1026" idx="1"/>
            <a:endCxn id="1028" idx="3"/>
          </p:cNvCxnSpPr>
          <p:nvPr/>
        </p:nvCxnSpPr>
        <p:spPr>
          <a:xfrm flipH="1">
            <a:off x="3603111" y="2407450"/>
            <a:ext cx="3194158" cy="1069093"/>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1028" idx="2"/>
            <a:endCxn id="28" idx="0"/>
          </p:cNvCxnSpPr>
          <p:nvPr/>
        </p:nvCxnSpPr>
        <p:spPr>
          <a:xfrm flipH="1">
            <a:off x="825153" y="3988776"/>
            <a:ext cx="1070514" cy="464332"/>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028" idx="2"/>
            <a:endCxn id="27" idx="0"/>
          </p:cNvCxnSpPr>
          <p:nvPr/>
        </p:nvCxnSpPr>
        <p:spPr>
          <a:xfrm>
            <a:off x="1895667" y="3988776"/>
            <a:ext cx="7462" cy="462190"/>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028" idx="2"/>
            <a:endCxn id="26" idx="0"/>
          </p:cNvCxnSpPr>
          <p:nvPr/>
        </p:nvCxnSpPr>
        <p:spPr>
          <a:xfrm>
            <a:off x="1895667" y="3988776"/>
            <a:ext cx="1085437" cy="462191"/>
          </a:xfrm>
          <a:prstGeom prst="straightConnector1">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grpSp>
        <p:nvGrpSpPr>
          <p:cNvPr id="41" name="グループ化 40"/>
          <p:cNvGrpSpPr/>
          <p:nvPr/>
        </p:nvGrpSpPr>
        <p:grpSpPr>
          <a:xfrm>
            <a:off x="6059580" y="1597417"/>
            <a:ext cx="2904908" cy="2249690"/>
            <a:chOff x="5580112" y="1148277"/>
            <a:chExt cx="2904908" cy="2249690"/>
          </a:xfrm>
          <a:noFill/>
        </p:grpSpPr>
        <p:pic>
          <p:nvPicPr>
            <p:cNvPr id="1029" name="Picture 5" descr="C:\Users\hiroyuki.a.ito\AppData\Local\Microsoft\Windows\Temporary Internet Files\Content.IE5\2G6F3GKY\MP900402186[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1148277"/>
              <a:ext cx="2904908" cy="2249690"/>
            </a:xfrm>
            <a:prstGeom prst="rect">
              <a:avLst/>
            </a:prstGeom>
            <a:grpFill/>
            <a:ln>
              <a:noFill/>
            </a:ln>
            <a:extLst/>
          </p:spPr>
        </p:pic>
        <p:pic>
          <p:nvPicPr>
            <p:cNvPr id="1026" name="Picture 2" descr="C:\Users\hiroyuki.a.ito\Pictures\00_Card\jenkins\jenki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7801" y="1243545"/>
              <a:ext cx="1429529" cy="1429529"/>
            </a:xfrm>
            <a:prstGeom prst="rect">
              <a:avLst/>
            </a:prstGeom>
            <a:grpFill/>
            <a:ln>
              <a:noFill/>
            </a:ln>
            <a:extLst/>
          </p:spPr>
        </p:pic>
      </p:grpSp>
      <p:sp>
        <p:nvSpPr>
          <p:cNvPr id="31" name="タイトル 2"/>
          <p:cNvSpPr txBox="1">
            <a:spLocks/>
          </p:cNvSpPr>
          <p:nvPr/>
        </p:nvSpPr>
        <p:spPr>
          <a:xfrm>
            <a:off x="3419872" y="1052736"/>
            <a:ext cx="3323635" cy="590811"/>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a:solidFill>
                  <a:schemeClr val="tx1"/>
                </a:solidFill>
              </a:rPr>
              <a:t>Check-in build (hourly</a:t>
            </a:r>
            <a:r>
              <a:rPr lang="en-US" altLang="ja-JP" sz="2000" b="0" dirty="0" smtClean="0">
                <a:solidFill>
                  <a:schemeClr val="tx1"/>
                </a:solidFill>
              </a:rPr>
              <a:t>)</a:t>
            </a:r>
            <a:endParaRPr lang="en-US" altLang="ja-JP" sz="2000" b="0" dirty="0">
              <a:solidFill>
                <a:schemeClr val="tx1"/>
              </a:solidFill>
            </a:endParaRPr>
          </a:p>
        </p:txBody>
      </p:sp>
      <p:sp>
        <p:nvSpPr>
          <p:cNvPr id="32" name="タイトル 2"/>
          <p:cNvSpPr txBox="1">
            <a:spLocks/>
          </p:cNvSpPr>
          <p:nvPr/>
        </p:nvSpPr>
        <p:spPr>
          <a:xfrm>
            <a:off x="6588224" y="1052736"/>
            <a:ext cx="2178256" cy="822976"/>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My PC</a:t>
            </a:r>
          </a:p>
        </p:txBody>
      </p:sp>
      <p:sp>
        <p:nvSpPr>
          <p:cNvPr id="33" name="タイトル 2"/>
          <p:cNvSpPr txBox="1">
            <a:spLocks/>
          </p:cNvSpPr>
          <p:nvPr/>
        </p:nvSpPr>
        <p:spPr>
          <a:xfrm>
            <a:off x="3851920" y="5697352"/>
            <a:ext cx="4896544"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b="0" dirty="0">
                <a:solidFill>
                  <a:schemeClr val="tx1"/>
                </a:solidFill>
              </a:rPr>
              <a:t>We demonstrate latest application</a:t>
            </a:r>
          </a:p>
          <a:p>
            <a:pPr algn="l"/>
            <a:r>
              <a:rPr lang="en-US" altLang="ja-JP" sz="2000" b="0" dirty="0">
                <a:solidFill>
                  <a:schemeClr val="tx1"/>
                </a:solidFill>
              </a:rPr>
              <a:t>to </a:t>
            </a:r>
            <a:r>
              <a:rPr lang="en-US" altLang="ja-JP" sz="2000" b="0" dirty="0" smtClean="0">
                <a:solidFill>
                  <a:schemeClr val="tx1"/>
                </a:solidFill>
              </a:rPr>
              <a:t>the business analyst and managers</a:t>
            </a:r>
          </a:p>
          <a:p>
            <a:pPr algn="l"/>
            <a:r>
              <a:rPr lang="en-US" altLang="ja-JP" sz="2000" b="0" dirty="0" smtClean="0">
                <a:solidFill>
                  <a:schemeClr val="tx1"/>
                </a:solidFill>
              </a:rPr>
              <a:t>in every daily scrum</a:t>
            </a:r>
            <a:endParaRPr lang="en-US" altLang="ja-JP" sz="2000" b="0" dirty="0" smtClean="0">
              <a:solidFill>
                <a:schemeClr val="tx1"/>
              </a:solidFill>
              <a:latin typeface="+mn-ea"/>
              <a:ea typeface="+mn-ea"/>
              <a:cs typeface="ＭＳ 明朝"/>
            </a:endParaRPr>
          </a:p>
        </p:txBody>
      </p:sp>
      <p:cxnSp>
        <p:nvCxnSpPr>
          <p:cNvPr id="55" name="直線コネクタ 54"/>
          <p:cNvCxnSpPr/>
          <p:nvPr/>
        </p:nvCxnSpPr>
        <p:spPr>
          <a:xfrm>
            <a:off x="1281122" y="3802895"/>
            <a:ext cx="2480774" cy="0"/>
          </a:xfrm>
          <a:prstGeom prst="line">
            <a:avLst/>
          </a:prstGeom>
          <a:ln w="25400">
            <a:solidFill>
              <a:schemeClr val="accent6"/>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5" name="タイトル 2"/>
          <p:cNvSpPr txBox="1">
            <a:spLocks/>
          </p:cNvSpPr>
          <p:nvPr/>
        </p:nvSpPr>
        <p:spPr>
          <a:xfrm>
            <a:off x="2411760" y="2132855"/>
            <a:ext cx="3323635"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Deliver to</a:t>
            </a:r>
          </a:p>
          <a:p>
            <a:r>
              <a:rPr lang="en-US" altLang="ja-JP" sz="2000" b="0" dirty="0" smtClean="0">
                <a:solidFill>
                  <a:schemeClr val="tx1"/>
                </a:solidFill>
                <a:latin typeface="+mn-lt"/>
                <a:ea typeface="+mn-ea"/>
                <a:cs typeface="ＭＳ 明朝"/>
              </a:rPr>
              <a:t>all team members</a:t>
            </a:r>
          </a:p>
          <a:p>
            <a:r>
              <a:rPr lang="en-US" altLang="ja-JP" sz="2000" b="0" dirty="0" smtClean="0">
                <a:solidFill>
                  <a:schemeClr val="tx1"/>
                </a:solidFill>
                <a:latin typeface="+mn-lt"/>
                <a:ea typeface="+mn-ea"/>
                <a:cs typeface="ＭＳ 明朝"/>
              </a:rPr>
              <a:t>automatically</a:t>
            </a:r>
          </a:p>
        </p:txBody>
      </p:sp>
      <p:cxnSp>
        <p:nvCxnSpPr>
          <p:cNvPr id="21" name="曲線コネクタ 20"/>
          <p:cNvCxnSpPr/>
          <p:nvPr/>
        </p:nvCxnSpPr>
        <p:spPr>
          <a:xfrm rot="10800000" flipH="1" flipV="1">
            <a:off x="6059580" y="2722261"/>
            <a:ext cx="1452454" cy="1124845"/>
          </a:xfrm>
          <a:prstGeom prst="curvedConnector4">
            <a:avLst>
              <a:gd name="adj1" fmla="val -36321"/>
              <a:gd name="adj2" fmla="val 162532"/>
            </a:avLst>
          </a:prstGeom>
          <a:ln w="38100">
            <a:solidFill>
              <a:schemeClr val="tx1"/>
            </a:solidFill>
            <a:tailEnd type="arrow"/>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4387476" y="4585729"/>
            <a:ext cx="3825432" cy="90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b="0" dirty="0" smtClean="0">
                <a:solidFill>
                  <a:schemeClr val="tx1"/>
                </a:solidFill>
                <a:latin typeface="+mn-lt"/>
                <a:ea typeface="+mn-ea"/>
                <a:cs typeface="ＭＳ 明朝"/>
              </a:rPr>
              <a:t>Build applications</a:t>
            </a:r>
          </a:p>
          <a:p>
            <a:r>
              <a:rPr lang="en-US" altLang="ja-JP" sz="2000" b="0" dirty="0" smtClean="0">
                <a:solidFill>
                  <a:schemeClr val="tx1"/>
                </a:solidFill>
                <a:latin typeface="+mn-lt"/>
                <a:ea typeface="+mn-ea"/>
                <a:cs typeface="ＭＳ 明朝"/>
              </a:rPr>
              <a:t>and run regression tests automatically</a:t>
            </a:r>
          </a:p>
        </p:txBody>
      </p:sp>
      <p:pic>
        <p:nvPicPr>
          <p:cNvPr id="26"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071" y="4450967"/>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96" y="4450966"/>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 descr="C:\Users\hiroyuki.a.ito\AppData\Local\Microsoft\Windows\Temporary Internet Files\Content.IE5\8OQ99XH7\MC90043382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880" y="445310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5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heckerboard(across)">
                                      <p:cBhvr>
                                        <p:cTn id="7" dur="500"/>
                                        <p:tgtEl>
                                          <p:spTgt spid="4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heckerboard(across)">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animEffect transition="in" filter="blinds(horizontal)">
                                      <p:cBhvr>
                                        <p:cTn id="15" dur="500"/>
                                        <p:tgtEl>
                                          <p:spTgt spid="103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heckerboard(across)">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checkerboard(across)">
                                      <p:cBhvr>
                                        <p:cTn id="34" dur="500"/>
                                        <p:tgtEl>
                                          <p:spTgt spid="25"/>
                                        </p:tgtEl>
                                      </p:cBhvr>
                                    </p:animEffect>
                                  </p:childTnLst>
                                </p:cTn>
                              </p:par>
                              <p:par>
                                <p:cTn id="35" presetID="5"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heckerboard(across)">
                                      <p:cBhvr>
                                        <p:cTn id="37" dur="500"/>
                                        <p:tgtEl>
                                          <p:spTgt spid="6"/>
                                        </p:tgtEl>
                                      </p:cBhvr>
                                    </p:animEffect>
                                  </p:childTnLst>
                                </p:cTn>
                              </p:par>
                              <p:par>
                                <p:cTn id="38" presetID="5" presetClass="entr" presetSubtype="10"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checkerboard(across)">
                                      <p:cBhvr>
                                        <p:cTn id="40" dur="500"/>
                                        <p:tgtEl>
                                          <p:spTgt spid="1028"/>
                                        </p:tgtEl>
                                      </p:cBhvr>
                                    </p:animEffect>
                                  </p:childTnLst>
                                </p:cTn>
                              </p:par>
                              <p:par>
                                <p:cTn id="41" presetID="5" presetClass="entr" presetSubtype="1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checkerboard(across)">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par>
                                <p:cTn id="49" presetID="3"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par>
                                <p:cTn id="52" presetID="3" presetClass="entr" presetSubtype="1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par>
                                <p:cTn id="58" presetID="3"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linds(horizontal)">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5"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Shared understanding by</a:t>
            </a:r>
            <a:r>
              <a:rPr lang="en-AU" altLang="ja-JP" dirty="0"/>
              <a:t> </a:t>
            </a:r>
            <a:r>
              <a:rPr lang="en-AU" altLang="ja-JP" dirty="0" smtClean="0"/>
              <a:t>the working </a:t>
            </a:r>
            <a:r>
              <a:rPr lang="en-AU" altLang="ja-JP" dirty="0"/>
              <a:t>software</a:t>
            </a:r>
            <a:endParaRPr kumimoji="1" lang="ja-JP" altLang="en-US" dirty="0">
              <a:latin typeface="+mn-lt"/>
              <a:ea typeface="+mj-ea"/>
            </a:endParaRPr>
          </a:p>
        </p:txBody>
      </p:sp>
      <p:grpSp>
        <p:nvGrpSpPr>
          <p:cNvPr id="6" name="グループ化 5"/>
          <p:cNvGrpSpPr/>
          <p:nvPr/>
        </p:nvGrpSpPr>
        <p:grpSpPr>
          <a:xfrm>
            <a:off x="1968145"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7" y="440854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665507"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2463968"/>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四角形吹き出し 38"/>
          <p:cNvSpPr/>
          <p:nvPr/>
        </p:nvSpPr>
        <p:spPr bwMode="auto">
          <a:xfrm>
            <a:off x="5708879" y="3882183"/>
            <a:ext cx="2520000" cy="1080000"/>
          </a:xfrm>
          <a:prstGeom prst="wedgeRectCallout">
            <a:avLst>
              <a:gd name="adj1" fmla="val -50071"/>
              <a:gd name="adj2" fmla="val -89686"/>
            </a:avLst>
          </a:prstGeom>
          <a:solidFill>
            <a:srgbClr val="FFFF00"/>
          </a:solidFill>
          <a:ln>
            <a:solidFill>
              <a:srgbClr val="C00000"/>
            </a:solidFill>
          </a:ln>
          <a:effectLst/>
          <a:extLst/>
        </p:spPr>
        <p:txBody>
          <a:bodyPr wrap="none" rtlCol="0" anchor="ctr"/>
          <a:lstStyle/>
          <a:p>
            <a:r>
              <a:rPr lang="en-US" altLang="ja-JP" sz="2400" dirty="0" smtClean="0"/>
              <a:t>Get </a:t>
            </a:r>
            <a:r>
              <a:rPr lang="en-US" altLang="ja-JP" sz="2400" dirty="0"/>
              <a:t>fast feedback</a:t>
            </a:r>
            <a:endParaRPr kumimoji="0" lang="ja-JP" altLang="en-US" sz="2400" i="0" u="none" strike="noStrike" kern="0" cap="none" spc="0" normalizeH="0" baseline="0" noProof="0" dirty="0" smtClean="0">
              <a:ln>
                <a:noFill/>
              </a:ln>
              <a:solidFill>
                <a:sysClr val="windowText" lastClr="000000"/>
              </a:solidFill>
              <a:effectLst/>
              <a:uLnTx/>
              <a:uFillTx/>
            </a:endParaRPr>
          </a:p>
        </p:txBody>
      </p:sp>
      <p:sp>
        <p:nvSpPr>
          <p:cNvPr id="40" name="四角形吹き出し 39"/>
          <p:cNvSpPr/>
          <p:nvPr/>
        </p:nvSpPr>
        <p:spPr bwMode="auto">
          <a:xfrm>
            <a:off x="606646" y="3882183"/>
            <a:ext cx="2520000" cy="1080000"/>
          </a:xfrm>
          <a:prstGeom prst="wedgeRectCallout">
            <a:avLst>
              <a:gd name="adj1" fmla="val 73185"/>
              <a:gd name="adj2" fmla="val -64151"/>
            </a:avLst>
          </a:prstGeom>
          <a:solidFill>
            <a:srgbClr val="FFFF00"/>
          </a:solidFill>
          <a:ln>
            <a:solidFill>
              <a:srgbClr val="C00000"/>
            </a:solidFill>
          </a:ln>
          <a:effectLst/>
          <a:extLst/>
        </p:spPr>
        <p:txBody>
          <a:bodyPr wrap="none" rtlCol="0" anchor="ctr"/>
          <a:lstStyle/>
          <a:p>
            <a:r>
              <a:rPr lang="en-US" altLang="ja-JP" sz="2400" dirty="0" smtClean="0"/>
              <a:t>Know about</a:t>
            </a:r>
          </a:p>
          <a:p>
            <a:r>
              <a:rPr lang="en-US" altLang="ja-JP" sz="2400" dirty="0" smtClean="0"/>
              <a:t>the </a:t>
            </a:r>
            <a:r>
              <a:rPr lang="en-US" altLang="ja-JP" sz="2400" dirty="0"/>
              <a:t>progress</a:t>
            </a:r>
            <a:endParaRPr kumimoji="0" lang="ja-JP" altLang="en-US" sz="240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087213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2. Testing</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FF66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chemeClr val="bg1">
              <a:lumMod val="50000"/>
            </a:schemeClr>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2477264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Example of BDD test scenario with Calabash-Android</a:t>
            </a:r>
            <a:endParaRPr kumimoji="1" lang="ja-JP" altLang="en-US" dirty="0"/>
          </a:p>
        </p:txBody>
      </p:sp>
      <p:sp>
        <p:nvSpPr>
          <p:cNvPr id="5" name="タイトル 2"/>
          <p:cNvSpPr txBox="1">
            <a:spLocks/>
          </p:cNvSpPr>
          <p:nvPr/>
        </p:nvSpPr>
        <p:spPr>
          <a:xfrm>
            <a:off x="360000" y="836712"/>
            <a:ext cx="8424000" cy="5256584"/>
          </a:xfrm>
          <a:prstGeom prst="rect">
            <a:avLst/>
          </a:prstGeom>
          <a:noFill/>
          <a:ln>
            <a:solidFill>
              <a:schemeClr val="accent1"/>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sz="2000" dirty="0">
                <a:solidFill>
                  <a:srgbClr val="7030A0"/>
                </a:solidFill>
              </a:rPr>
              <a:t>Feature</a:t>
            </a:r>
            <a:r>
              <a:rPr lang="en-US" altLang="ja-JP" sz="2000" b="0" dirty="0">
                <a:solidFill>
                  <a:schemeClr val="tx1"/>
                </a:solidFill>
              </a:rPr>
              <a:t>: </a:t>
            </a:r>
            <a:r>
              <a:rPr lang="en-US" altLang="ja-JP" sz="2000" b="0" dirty="0" smtClean="0">
                <a:solidFill>
                  <a:schemeClr val="tx1"/>
                </a:solidFill>
              </a:rPr>
              <a:t>Input</a:t>
            </a:r>
            <a:endParaRPr lang="en-US" altLang="ja-JP" sz="2000" b="0" dirty="0">
              <a:solidFill>
                <a:schemeClr val="tx1"/>
              </a:solidFill>
            </a:endParaRPr>
          </a:p>
          <a:p>
            <a:pPr algn="l"/>
            <a:r>
              <a:rPr lang="en-US" altLang="ja-JP" sz="2000" b="0" dirty="0" smtClean="0">
                <a:solidFill>
                  <a:schemeClr val="tx1"/>
                </a:solidFill>
              </a:rPr>
              <a:t>  </a:t>
            </a:r>
            <a:r>
              <a:rPr lang="en-US" altLang="ja-JP" sz="2000" dirty="0">
                <a:solidFill>
                  <a:srgbClr val="7030A0"/>
                </a:solidFill>
              </a:rPr>
              <a:t>Scenario</a:t>
            </a:r>
            <a:r>
              <a:rPr lang="en-US" altLang="ja-JP" sz="2000" b="0" dirty="0" smtClean="0">
                <a:solidFill>
                  <a:schemeClr val="tx1"/>
                </a:solidFill>
              </a:rPr>
              <a:t>: Input today’s data</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Given</a:t>
            </a:r>
            <a:r>
              <a:rPr lang="en-US" altLang="ja-JP" sz="2000" b="0" dirty="0" smtClean="0">
                <a:solidFill>
                  <a:schemeClr val="tx1"/>
                </a:solidFill>
              </a:rPr>
              <a:t> </a:t>
            </a:r>
            <a:r>
              <a:rPr lang="en-US" altLang="ja-JP" sz="2000" b="0" dirty="0">
                <a:solidFill>
                  <a:schemeClr val="tx1"/>
                </a:solidFill>
              </a:rPr>
              <a:t>I kick drumroll</a:t>
            </a:r>
          </a:p>
          <a:p>
            <a:pPr algn="l"/>
            <a:r>
              <a:rPr lang="en-US" altLang="ja-JP" sz="2000" b="0" dirty="0">
                <a:solidFill>
                  <a:schemeClr val="tx1"/>
                </a:solidFill>
              </a:rPr>
              <a:t>    </a:t>
            </a:r>
            <a:r>
              <a:rPr lang="en-US" altLang="ja-JP" sz="2000" dirty="0" smtClean="0">
                <a:solidFill>
                  <a:srgbClr val="00B050"/>
                </a:solidFill>
              </a:rPr>
              <a:t>And</a:t>
            </a:r>
            <a:r>
              <a:rPr lang="en-US" altLang="ja-JP" sz="2000" b="0" dirty="0" smtClean="0">
                <a:solidFill>
                  <a:schemeClr val="tx1"/>
                </a:solidFill>
              </a:rPr>
              <a:t> </a:t>
            </a:r>
            <a:r>
              <a:rPr lang="en-US" altLang="ja-JP" sz="2000" b="0" dirty="0">
                <a:solidFill>
                  <a:schemeClr val="tx1"/>
                </a:solidFill>
              </a:rPr>
              <a:t>drumroll show today</a:t>
            </a: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press next</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I should see </a:t>
            </a:r>
            <a:r>
              <a:rPr lang="en-US" altLang="ja-JP" sz="2000" b="0" dirty="0" smtClean="0">
                <a:solidFill>
                  <a:schemeClr val="tx1"/>
                </a:solidFill>
              </a:rPr>
              <a:t>”xxx" </a:t>
            </a:r>
            <a:r>
              <a:rPr lang="en-US" altLang="ja-JP" sz="2000" b="0" dirty="0">
                <a:solidFill>
                  <a:schemeClr val="tx1"/>
                </a:solidFill>
              </a:rPr>
              <a:t>screen</a:t>
            </a:r>
          </a:p>
          <a:p>
            <a:pPr algn="l"/>
            <a:endParaRPr lang="en-US" altLang="ja-JP" sz="2000" b="0" dirty="0" smtClean="0">
              <a:solidFill>
                <a:schemeClr val="tx1"/>
              </a:solidFill>
            </a:endParaRPr>
          </a:p>
          <a:p>
            <a:pPr algn="l"/>
            <a:r>
              <a:rPr lang="en-US" altLang="ja-JP" sz="2000" b="0" dirty="0" smtClean="0">
                <a:solidFill>
                  <a:schemeClr val="tx1"/>
                </a:solidFill>
              </a:rPr>
              <a:t>    </a:t>
            </a:r>
            <a:r>
              <a:rPr lang="en-US" altLang="ja-JP" sz="2000" dirty="0" smtClean="0">
                <a:solidFill>
                  <a:srgbClr val="00B050"/>
                </a:solidFill>
              </a:rPr>
              <a:t>When</a:t>
            </a:r>
            <a:r>
              <a:rPr lang="en-US" altLang="ja-JP" sz="2000" b="0" dirty="0" smtClean="0">
                <a:solidFill>
                  <a:schemeClr val="tx1"/>
                </a:solidFill>
              </a:rPr>
              <a:t> </a:t>
            </a:r>
            <a:r>
              <a:rPr lang="en-US" altLang="ja-JP" sz="2000" b="0" dirty="0">
                <a:solidFill>
                  <a:schemeClr val="tx1"/>
                </a:solidFill>
              </a:rPr>
              <a:t>I press keys and calculator should show like this:</a:t>
            </a:r>
          </a:p>
          <a:p>
            <a:pPr algn="l"/>
            <a:r>
              <a:rPr lang="en-US" altLang="ja-JP" sz="2000" b="0" dirty="0">
                <a:solidFill>
                  <a:schemeClr val="tx1"/>
                </a:solidFill>
                <a:latin typeface="ＭＳ ゴシック"/>
                <a:ea typeface="ＭＳ ゴシック"/>
                <a:cs typeface="ＭＳ ゴシック"/>
              </a:rPr>
              <a:t>    | 2 |   2 |</a:t>
            </a:r>
          </a:p>
          <a:p>
            <a:pPr algn="l"/>
            <a:r>
              <a:rPr lang="en-US" altLang="ja-JP" sz="2000" b="0" dirty="0">
                <a:solidFill>
                  <a:schemeClr val="tx1"/>
                </a:solidFill>
                <a:latin typeface="ＭＳ ゴシック"/>
                <a:ea typeface="ＭＳ ゴシック"/>
                <a:cs typeface="ＭＳ ゴシック"/>
              </a:rPr>
              <a:t>    | 0 |  20 |</a:t>
            </a:r>
          </a:p>
          <a:p>
            <a:pPr algn="l"/>
            <a:r>
              <a:rPr lang="en-US" altLang="ja-JP" sz="2000" b="0" dirty="0">
                <a:solidFill>
                  <a:schemeClr val="tx1"/>
                </a:solidFill>
                <a:latin typeface="ＭＳ ゴシック"/>
                <a:ea typeface="ＭＳ ゴシック"/>
                <a:cs typeface="ＭＳ ゴシック"/>
              </a:rPr>
              <a:t>    | 0 | 200 |</a:t>
            </a:r>
          </a:p>
          <a:p>
            <a:pPr algn="l"/>
            <a:r>
              <a:rPr lang="en-US" altLang="ja-JP" sz="2000" b="0" dirty="0">
                <a:solidFill>
                  <a:schemeClr val="tx1"/>
                </a:solidFill>
                <a:latin typeface="ＭＳ ゴシック"/>
                <a:ea typeface="ＭＳ ゴシック"/>
                <a:cs typeface="ＭＳ ゴシック"/>
              </a:rPr>
              <a:t>    | * | 200 |</a:t>
            </a:r>
          </a:p>
          <a:p>
            <a:pPr algn="l"/>
            <a:r>
              <a:rPr lang="en-US" altLang="ja-JP" sz="2000" b="0" dirty="0">
                <a:solidFill>
                  <a:schemeClr val="tx1"/>
                </a:solidFill>
                <a:latin typeface="ＭＳ ゴシック"/>
                <a:ea typeface="ＭＳ ゴシック"/>
                <a:cs typeface="ＭＳ ゴシック"/>
              </a:rPr>
              <a:t>    | 3 |   3 |</a:t>
            </a:r>
          </a:p>
          <a:p>
            <a:pPr algn="l"/>
            <a:r>
              <a:rPr lang="en-US" altLang="ja-JP" sz="2000" b="0" dirty="0">
                <a:solidFill>
                  <a:schemeClr val="tx1"/>
                </a:solidFill>
                <a:latin typeface="ＭＳ ゴシック"/>
                <a:ea typeface="ＭＳ ゴシック"/>
                <a:cs typeface="ＭＳ ゴシック"/>
              </a:rPr>
              <a:t>    | = | 600 |</a:t>
            </a:r>
          </a:p>
          <a:p>
            <a:pPr algn="l"/>
            <a:r>
              <a:rPr lang="en-US" altLang="ja-JP" sz="2000" b="0" dirty="0">
                <a:solidFill>
                  <a:schemeClr val="tx1"/>
                </a:solidFill>
              </a:rPr>
              <a:t>    </a:t>
            </a:r>
            <a:r>
              <a:rPr lang="en-US" altLang="ja-JP" sz="2000" dirty="0">
                <a:solidFill>
                  <a:srgbClr val="00B050"/>
                </a:solidFill>
              </a:rPr>
              <a:t>Then</a:t>
            </a:r>
            <a:r>
              <a:rPr lang="en-US" altLang="ja-JP" sz="2000" b="0" dirty="0">
                <a:solidFill>
                  <a:schemeClr val="tx1"/>
                </a:solidFill>
              </a:rPr>
              <a:t> take </a:t>
            </a:r>
            <a:r>
              <a:rPr lang="en-US" altLang="ja-JP" sz="2000" b="0" dirty="0" smtClean="0">
                <a:solidFill>
                  <a:schemeClr val="tx1"/>
                </a:solidFill>
              </a:rPr>
              <a:t>photo</a:t>
            </a:r>
          </a:p>
          <a:p>
            <a:pPr algn="l"/>
            <a:r>
              <a:rPr lang="en-US" altLang="ja-JP" sz="2000" b="0" dirty="0" smtClean="0">
                <a:solidFill>
                  <a:schemeClr val="tx1"/>
                </a:solidFill>
              </a:rPr>
              <a:t>…</a:t>
            </a:r>
          </a:p>
        </p:txBody>
      </p:sp>
      <p:sp>
        <p:nvSpPr>
          <p:cNvPr id="6" name="四角形吹き出し 5"/>
          <p:cNvSpPr/>
          <p:nvPr/>
        </p:nvSpPr>
        <p:spPr>
          <a:xfrm>
            <a:off x="4643848" y="764704"/>
            <a:ext cx="4320000" cy="864096"/>
          </a:xfrm>
          <a:prstGeom prst="wedgeRectCallout">
            <a:avLst>
              <a:gd name="adj1" fmla="val -69278"/>
              <a:gd name="adj2" fmla="val -7152"/>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342900" indent="-342900">
              <a:buFont typeface="Arial" panose="020B0604020202020204" pitchFamily="34" charset="0"/>
              <a:buChar char="•"/>
            </a:pPr>
            <a:r>
              <a:rPr kumimoji="1" lang="en-US" altLang="ja-JP" sz="2000" dirty="0" smtClean="0"/>
              <a:t>Feature	: name of all cases</a:t>
            </a:r>
          </a:p>
          <a:p>
            <a:pPr marL="342900" indent="-342900">
              <a:buFont typeface="Arial" panose="020B0604020202020204" pitchFamily="34" charset="0"/>
              <a:buChar char="•"/>
            </a:pPr>
            <a:r>
              <a:rPr lang="en-US" altLang="ja-JP" sz="2000" dirty="0" smtClean="0"/>
              <a:t>Scenario	: name of each case</a:t>
            </a:r>
            <a:endParaRPr kumimoji="1" lang="ja-JP" altLang="en-US" sz="2000" dirty="0"/>
          </a:p>
        </p:txBody>
      </p:sp>
      <p:sp>
        <p:nvSpPr>
          <p:cNvPr id="8" name="四角形吹き出し 7"/>
          <p:cNvSpPr/>
          <p:nvPr/>
        </p:nvSpPr>
        <p:spPr>
          <a:xfrm>
            <a:off x="4643848" y="1772816"/>
            <a:ext cx="2880000" cy="864096"/>
          </a:xfrm>
          <a:prstGeom prst="wedgeRectCallout">
            <a:avLst>
              <a:gd name="adj1" fmla="val -78794"/>
              <a:gd name="adj2" fmla="val 19706"/>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kumimoji="1" lang="en-US" altLang="ja-JP" sz="2000" dirty="0" smtClean="0"/>
              <a:t>These statements are</a:t>
            </a:r>
          </a:p>
          <a:p>
            <a:r>
              <a:rPr lang="en-US" altLang="ja-JP" sz="2000" dirty="0" smtClean="0"/>
              <a:t>RUNNABLE!</a:t>
            </a:r>
            <a:endParaRPr kumimoji="1" lang="ja-JP" altLang="en-US" sz="2000" dirty="0"/>
          </a:p>
        </p:txBody>
      </p:sp>
      <p:sp>
        <p:nvSpPr>
          <p:cNvPr id="9" name="四角形吹き出し 8"/>
          <p:cNvSpPr/>
          <p:nvPr/>
        </p:nvSpPr>
        <p:spPr>
          <a:xfrm>
            <a:off x="4643848" y="4221088"/>
            <a:ext cx="2880000" cy="1152128"/>
          </a:xfrm>
          <a:prstGeom prst="wedgeRectCallout">
            <a:avLst>
              <a:gd name="adj1" fmla="val -124554"/>
              <a:gd name="adj2" fmla="val -25341"/>
            </a:avLst>
          </a:prstGeom>
          <a:solidFill>
            <a:srgbClr val="FFFF00"/>
          </a:solidFill>
          <a:ln w="19050">
            <a:solidFill>
              <a:schemeClr val="accent1"/>
            </a:solidFill>
            <a:tailEnd type="none"/>
          </a:ln>
          <a:effectLst>
            <a:outerShdw blurRad="88900" dist="38100" dir="8100000" algn="ctr" rotWithShape="0">
              <a:srgbClr val="000000">
                <a:alpha val="3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US" altLang="ja-JP" sz="2000" dirty="0" smtClean="0"/>
              <a:t>We can write data</a:t>
            </a:r>
          </a:p>
          <a:p>
            <a:r>
              <a:rPr kumimoji="1" lang="en-US" altLang="ja-JP" sz="2000" dirty="0" smtClean="0"/>
              <a:t>with table style like this</a:t>
            </a:r>
            <a:endParaRPr kumimoji="1" lang="ja-JP" altLang="en-US" sz="2000" dirty="0"/>
          </a:p>
        </p:txBody>
      </p:sp>
    </p:spTree>
    <p:extLst>
      <p:ext uri="{BB962C8B-B14F-4D97-AF65-F5344CB8AC3E}">
        <p14:creationId xmlns:p14="http://schemas.microsoft.com/office/powerpoint/2010/main" val="4030811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円形吹き出し 40"/>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6185700" y="1412776"/>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4" name="円形吹き出し 43"/>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679391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115616"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2771800"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
        <p:nvSpPr>
          <p:cNvPr id="40" name="円形吹き出し 39"/>
          <p:cNvSpPr/>
          <p:nvPr/>
        </p:nvSpPr>
        <p:spPr bwMode="auto">
          <a:xfrm>
            <a:off x="418255" y="4723590"/>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35" name="円形吹き出し 34"/>
          <p:cNvSpPr/>
          <p:nvPr/>
        </p:nvSpPr>
        <p:spPr bwMode="auto">
          <a:xfrm>
            <a:off x="415574" y="4726111"/>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We want to…</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25716631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969676"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600907" y="4382968"/>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598226" y="4385489"/>
            <a:ext cx="2468233" cy="1174546"/>
          </a:xfrm>
          <a:prstGeom prst="wedgeEllipseCallout">
            <a:avLst>
              <a:gd name="adj1" fmla="val 61047"/>
              <a:gd name="adj2" fmla="val -862"/>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OK,  go ahead!</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sp>
        <p:nvSpPr>
          <p:cNvPr id="32" name="円形吹き出し 31"/>
          <p:cNvSpPr/>
          <p:nvPr/>
        </p:nvSpPr>
        <p:spPr bwMode="auto">
          <a:xfrm>
            <a:off x="6516216" y="3669498"/>
            <a:ext cx="2468233" cy="1174546"/>
          </a:xfrm>
          <a:prstGeom prst="wedgeEllipseCallout">
            <a:avLst>
              <a:gd name="adj1" fmla="val -56268"/>
              <a:gd name="adj2" fmla="val -6573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that right?</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738543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1547664"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203848" y="4382968"/>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5" name="円形吹き出し 44"/>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69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p:cNvSpPr>
          <p:nvPr/>
        </p:nvSpPr>
        <p:spPr>
          <a:xfrm>
            <a:off x="2935856" y="2967959"/>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CI/CD</a:t>
            </a:r>
          </a:p>
        </p:txBody>
      </p:sp>
      <p:sp>
        <p:nvSpPr>
          <p:cNvPr id="5" name="タイトル 2"/>
          <p:cNvSpPr txBox="1">
            <a:spLocks/>
          </p:cNvSpPr>
          <p:nvPr/>
        </p:nvSpPr>
        <p:spPr>
          <a:xfrm>
            <a:off x="4776559" y="1934614"/>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TDD</a:t>
            </a:r>
          </a:p>
        </p:txBody>
      </p:sp>
      <p:sp>
        <p:nvSpPr>
          <p:cNvPr id="6" name="タイトル 2"/>
          <p:cNvSpPr txBox="1">
            <a:spLocks/>
          </p:cNvSpPr>
          <p:nvPr/>
        </p:nvSpPr>
        <p:spPr>
          <a:xfrm>
            <a:off x="6632168" y="1268760"/>
            <a:ext cx="1739668" cy="504056"/>
          </a:xfrm>
          <a:prstGeom prst="rect">
            <a:avLst/>
          </a:prstGeom>
          <a:solidFill>
            <a:schemeClr val="bg1">
              <a:lumMod val="75000"/>
            </a:schemeClr>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solidFill>
                  <a:schemeClr val="tx1"/>
                </a:solidFill>
                <a:latin typeface="SimHei" pitchFamily="49" charset="-122"/>
                <a:ea typeface="SimHei" pitchFamily="49" charset="-122"/>
              </a:rPr>
              <a:t>WALL ATDD</a:t>
            </a:r>
          </a:p>
        </p:txBody>
      </p:sp>
      <p:pic>
        <p:nvPicPr>
          <p:cNvPr id="2" name="Picture 2" descr="C:\Users\hiroyuki.a.ito\Pictures\00_Card\jenkins\jenk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138851" y="3429000"/>
            <a:ext cx="1289133" cy="1289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iroyuki.a.ito\Pictures\TDD\doroid_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145" y="2678641"/>
            <a:ext cx="1562497" cy="822367"/>
          </a:xfrm>
          <a:prstGeom prst="rect">
            <a:avLst/>
          </a:prstGeom>
          <a:noFill/>
          <a:extLst/>
        </p:spPr>
      </p:pic>
      <p:pic>
        <p:nvPicPr>
          <p:cNvPr id="9" name="Picture 4" descr="C:\Users\hiroyuki.a.ito\Pictures\TDD\cucumber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905" y="1988840"/>
            <a:ext cx="1852527" cy="563812"/>
          </a:xfrm>
          <a:prstGeom prst="rect">
            <a:avLst/>
          </a:prstGeom>
          <a:solidFill>
            <a:schemeClr val="bg1"/>
          </a:solidFill>
          <a:ln>
            <a:solidFill>
              <a:schemeClr val="tx1"/>
            </a:solidFill>
          </a:ln>
          <a:extLst/>
        </p:spPr>
      </p:pic>
      <p:sp>
        <p:nvSpPr>
          <p:cNvPr id="10"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Agile Conference</a:t>
            </a:r>
            <a:endParaRPr kumimoji="1" lang="ja-JP" altLang="en-US" dirty="0"/>
          </a:p>
        </p:txBody>
      </p:sp>
      <p:pic>
        <p:nvPicPr>
          <p:cNvPr id="7" name="図 6" descr="04_Ga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Tree>
    <p:extLst>
      <p:ext uri="{BB962C8B-B14F-4D97-AF65-F5344CB8AC3E}">
        <p14:creationId xmlns:p14="http://schemas.microsoft.com/office/powerpoint/2010/main" val="332928257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Process of BDD</a:t>
            </a:r>
            <a:endParaRPr kumimoji="1" lang="ja-JP" altLang="en-US" dirty="0">
              <a:latin typeface="+mn-lt"/>
              <a:ea typeface="+mj-ea"/>
            </a:endParaRPr>
          </a:p>
        </p:txBody>
      </p:sp>
      <p:grpSp>
        <p:nvGrpSpPr>
          <p:cNvPr id="6" name="グループ化 5"/>
          <p:cNvGrpSpPr/>
          <p:nvPr/>
        </p:nvGrpSpPr>
        <p:grpSpPr>
          <a:xfrm>
            <a:off x="2084257" y="1592224"/>
            <a:ext cx="1521476" cy="2110953"/>
            <a:chOff x="554360" y="1788690"/>
            <a:chExt cx="1800000" cy="2497389"/>
          </a:xfrm>
        </p:grpSpPr>
        <p:grpSp>
          <p:nvGrpSpPr>
            <p:cNvPr id="2" name="グループ化 1"/>
            <p:cNvGrpSpPr/>
            <p:nvPr/>
          </p:nvGrpSpPr>
          <p:grpSpPr>
            <a:xfrm>
              <a:off x="967896" y="1788690"/>
              <a:ext cx="954218" cy="1595214"/>
              <a:chOff x="6300082" y="2780722"/>
              <a:chExt cx="719666" cy="1157111"/>
            </a:xfrm>
            <a:solidFill>
              <a:srgbClr val="00B050"/>
            </a:solidFill>
          </p:grpSpPr>
          <p:sp>
            <p:nvSpPr>
              <p:cNvPr id="8" name="Isosceles Triangle 15"/>
              <p:cNvSpPr/>
              <p:nvPr/>
            </p:nvSpPr>
            <p:spPr bwMode="auto">
              <a:xfrm>
                <a:off x="6314193" y="3091167"/>
                <a:ext cx="705555" cy="846666"/>
              </a:xfrm>
              <a:prstGeom prst="triangl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Oval 14"/>
              <p:cNvSpPr/>
              <p:nvPr/>
            </p:nvSpPr>
            <p:spPr bwMode="auto">
              <a:xfrm>
                <a:off x="6300082" y="2780722"/>
                <a:ext cx="705555" cy="691445"/>
              </a:xfrm>
              <a:prstGeom prst="ellipse">
                <a:avLst/>
              </a:prstGeom>
              <a:grp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6" name="テキスト ボックス 35"/>
            <p:cNvSpPr txBox="1"/>
            <p:nvPr/>
          </p:nvSpPr>
          <p:spPr>
            <a:xfrm>
              <a:off x="554360" y="3566079"/>
              <a:ext cx="1800000" cy="720000"/>
            </a:xfrm>
            <a:prstGeom prst="rect">
              <a:avLst/>
            </a:prstGeom>
            <a:noFill/>
          </p:spPr>
          <p:txBody>
            <a:bodyPr wrap="square" rtlCol="0" anchor="ctr" anchorCtr="0">
              <a:noAutofit/>
            </a:bodyPr>
            <a:lstStyle/>
            <a:p>
              <a:pPr algn="ctr"/>
              <a:r>
                <a:rPr kumimoji="1" lang="en-US" altLang="ja-JP" sz="2400" dirty="0" smtClean="0"/>
                <a:t>Business</a:t>
              </a:r>
            </a:p>
            <a:p>
              <a:pPr algn="ctr"/>
              <a:r>
                <a:rPr lang="en-US" altLang="ja-JP" sz="2400" dirty="0" smtClean="0"/>
                <a:t>Analyst</a:t>
              </a:r>
              <a:endParaRPr kumimoji="1" lang="en-US" altLang="ja-JP" sz="2400" dirty="0" smtClean="0"/>
            </a:p>
          </p:txBody>
        </p:sp>
      </p:grpSp>
      <p:grpSp>
        <p:nvGrpSpPr>
          <p:cNvPr id="5" name="グループ化 4"/>
          <p:cNvGrpSpPr/>
          <p:nvPr/>
        </p:nvGrpSpPr>
        <p:grpSpPr>
          <a:xfrm>
            <a:off x="3608766" y="4005679"/>
            <a:ext cx="1926467" cy="1998360"/>
            <a:chOff x="2237828" y="3595348"/>
            <a:chExt cx="2279130" cy="2364185"/>
          </a:xfrm>
        </p:grpSpPr>
        <p:grpSp>
          <p:nvGrpSpPr>
            <p:cNvPr id="15" name="グループ化 14"/>
            <p:cNvGrpSpPr/>
            <p:nvPr/>
          </p:nvGrpSpPr>
          <p:grpSpPr>
            <a:xfrm>
              <a:off x="2431160" y="3595348"/>
              <a:ext cx="954217" cy="1595214"/>
              <a:chOff x="6300082" y="2780722"/>
              <a:chExt cx="719666" cy="1157111"/>
            </a:xfrm>
            <a:solidFill>
              <a:srgbClr val="FFC000"/>
            </a:solidFill>
          </p:grpSpPr>
          <p:sp>
            <p:nvSpPr>
              <p:cNvPr id="16"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7"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7" name="テキスト ボックス 36"/>
            <p:cNvSpPr txBox="1"/>
            <p:nvPr/>
          </p:nvSpPr>
          <p:spPr>
            <a:xfrm>
              <a:off x="2237828" y="5239533"/>
              <a:ext cx="2279130" cy="720000"/>
            </a:xfrm>
            <a:prstGeom prst="rect">
              <a:avLst/>
            </a:prstGeom>
            <a:noFill/>
          </p:spPr>
          <p:txBody>
            <a:bodyPr wrap="square" rtlCol="0" anchor="ctr" anchorCtr="0">
              <a:noAutofit/>
            </a:bodyPr>
            <a:lstStyle/>
            <a:p>
              <a:pPr algn="ctr"/>
              <a:r>
                <a:rPr lang="en-US" altLang="ja-JP" sz="2400" dirty="0" smtClean="0"/>
                <a:t>UI/UX</a:t>
              </a:r>
            </a:p>
            <a:p>
              <a:pPr algn="ctr"/>
              <a:r>
                <a:rPr lang="en-US" altLang="ja-JP" sz="2400" dirty="0" smtClean="0"/>
                <a:t>Designers</a:t>
              </a:r>
              <a:endParaRPr kumimoji="1" lang="ja-JP" altLang="en-US" sz="2400" dirty="0"/>
            </a:p>
          </p:txBody>
        </p:sp>
        <p:grpSp>
          <p:nvGrpSpPr>
            <p:cNvPr id="48" name="グループ化 47"/>
            <p:cNvGrpSpPr/>
            <p:nvPr/>
          </p:nvGrpSpPr>
          <p:grpSpPr>
            <a:xfrm>
              <a:off x="3384252" y="3595348"/>
              <a:ext cx="954217" cy="1595214"/>
              <a:chOff x="6300082" y="2780722"/>
              <a:chExt cx="719666" cy="1157111"/>
            </a:xfrm>
            <a:solidFill>
              <a:srgbClr val="FFC000"/>
            </a:solidFill>
          </p:grpSpPr>
          <p:sp>
            <p:nvSpPr>
              <p:cNvPr id="49" name="Isosceles Triangle 15"/>
              <p:cNvSpPr/>
              <p:nvPr/>
            </p:nvSpPr>
            <p:spPr bwMode="auto">
              <a:xfrm>
                <a:off x="6314193" y="3091167"/>
                <a:ext cx="705555" cy="846666"/>
              </a:xfrm>
              <a:prstGeom prst="triangl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0" name="Oval 14"/>
              <p:cNvSpPr/>
              <p:nvPr/>
            </p:nvSpPr>
            <p:spPr bwMode="auto">
              <a:xfrm>
                <a:off x="6300082" y="2780722"/>
                <a:ext cx="705555" cy="691445"/>
              </a:xfrm>
              <a:prstGeom prst="ellipse">
                <a:avLst/>
              </a:prstGeom>
              <a:grpFill/>
              <a:ln w="952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grpSp>
        <p:nvGrpSpPr>
          <p:cNvPr id="4" name="グループ化 3"/>
          <p:cNvGrpSpPr/>
          <p:nvPr/>
        </p:nvGrpSpPr>
        <p:grpSpPr>
          <a:xfrm>
            <a:off x="5549395" y="1571750"/>
            <a:ext cx="2418748" cy="1956968"/>
            <a:chOff x="4588551" y="1788690"/>
            <a:chExt cx="2861529" cy="2315214"/>
          </a:xfrm>
        </p:grpSpPr>
        <p:grpSp>
          <p:nvGrpSpPr>
            <p:cNvPr id="24" name="グループ化 23"/>
            <p:cNvGrpSpPr/>
            <p:nvPr/>
          </p:nvGrpSpPr>
          <p:grpSpPr>
            <a:xfrm>
              <a:off x="4588551" y="1788690"/>
              <a:ext cx="954218" cy="1595214"/>
              <a:chOff x="6300082" y="2780722"/>
              <a:chExt cx="719666" cy="1157111"/>
            </a:xfrm>
          </p:grpSpPr>
          <p:sp>
            <p:nvSpPr>
              <p:cNvPr id="2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2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sp>
          <p:nvSpPr>
            <p:cNvPr id="38" name="テキスト ボックス 37"/>
            <p:cNvSpPr txBox="1"/>
            <p:nvPr/>
          </p:nvSpPr>
          <p:spPr>
            <a:xfrm>
              <a:off x="4962486" y="3383904"/>
              <a:ext cx="2133492" cy="720000"/>
            </a:xfrm>
            <a:prstGeom prst="rect">
              <a:avLst/>
            </a:prstGeom>
            <a:noFill/>
          </p:spPr>
          <p:txBody>
            <a:bodyPr wrap="square" rtlCol="0" anchor="ctr" anchorCtr="0">
              <a:noAutofit/>
            </a:bodyPr>
            <a:lstStyle/>
            <a:p>
              <a:pPr algn="ctr"/>
              <a:r>
                <a:rPr kumimoji="1" lang="en-US" altLang="ja-JP" sz="2400" dirty="0" smtClean="0"/>
                <a:t>Developers</a:t>
              </a:r>
              <a:endParaRPr kumimoji="1" lang="ja-JP" altLang="en-US" sz="2400" dirty="0"/>
            </a:p>
          </p:txBody>
        </p:sp>
        <p:grpSp>
          <p:nvGrpSpPr>
            <p:cNvPr id="51" name="グループ化 50"/>
            <p:cNvGrpSpPr/>
            <p:nvPr/>
          </p:nvGrpSpPr>
          <p:grpSpPr>
            <a:xfrm>
              <a:off x="5542769" y="1788690"/>
              <a:ext cx="954218" cy="1595214"/>
              <a:chOff x="6300082" y="2780722"/>
              <a:chExt cx="719666" cy="1157111"/>
            </a:xfrm>
          </p:grpSpPr>
          <p:sp>
            <p:nvSpPr>
              <p:cNvPr id="52"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3"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nvGrpSpPr>
            <p:cNvPr id="54" name="グループ化 53"/>
            <p:cNvGrpSpPr/>
            <p:nvPr/>
          </p:nvGrpSpPr>
          <p:grpSpPr>
            <a:xfrm>
              <a:off x="6495862" y="1788690"/>
              <a:ext cx="954218" cy="1595214"/>
              <a:chOff x="6300082" y="2780722"/>
              <a:chExt cx="719666" cy="1157111"/>
            </a:xfrm>
          </p:grpSpPr>
          <p:sp>
            <p:nvSpPr>
              <p:cNvPr id="55" name="Isosceles Triangle 15"/>
              <p:cNvSpPr/>
              <p:nvPr/>
            </p:nvSpPr>
            <p:spPr bwMode="auto">
              <a:xfrm>
                <a:off x="6314193" y="3091167"/>
                <a:ext cx="705555" cy="846666"/>
              </a:xfrm>
              <a:prstGeom prst="triangl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6" name="Oval 14"/>
              <p:cNvSpPr/>
              <p:nvPr/>
            </p:nvSpPr>
            <p:spPr bwMode="auto">
              <a:xfrm>
                <a:off x="6300082" y="2780722"/>
                <a:ext cx="705555" cy="691445"/>
              </a:xfrm>
              <a:prstGeom prst="ellipse">
                <a:avLst/>
              </a:prstGeom>
              <a:solidFill>
                <a:srgbClr val="00B0F0"/>
              </a:solidFill>
              <a:ln w="9525" cap="flat" cmpd="sng" algn="ctr">
                <a:solidFill>
                  <a:srgbClr val="00B0F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3810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41" name="円形吹き出し 40"/>
          <p:cNvSpPr/>
          <p:nvPr/>
        </p:nvSpPr>
        <p:spPr bwMode="auto">
          <a:xfrm>
            <a:off x="1043608" y="4370696"/>
            <a:ext cx="2468233" cy="1174546"/>
          </a:xfrm>
          <a:prstGeom prst="wedgeEllipseCallout">
            <a:avLst>
              <a:gd name="adj1" fmla="val 16703"/>
              <a:gd name="adj2" fmla="val -91688"/>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MORE!</a:t>
            </a:r>
          </a:p>
          <a:p>
            <a:pPr algn="ctr"/>
            <a:r>
              <a:rPr kumimoji="0" lang="en-US" altLang="ja-JP" sz="2000" kern="0" dirty="0" smtClean="0">
                <a:solidFill>
                  <a:sysClr val="windowText" lastClr="000000"/>
                </a:solidFill>
              </a:rPr>
              <a:t>MORE!</a:t>
            </a:r>
            <a:br>
              <a:rPr kumimoji="0" lang="en-US" altLang="ja-JP" sz="2000" kern="0" dirty="0" smtClean="0">
                <a:solidFill>
                  <a:sysClr val="windowText" lastClr="000000"/>
                </a:solidFill>
              </a:rPr>
            </a:br>
            <a:r>
              <a:rPr kumimoji="0" lang="en-US" altLang="ja-JP" sz="2000" kern="0" dirty="0" smtClean="0">
                <a:solidFill>
                  <a:sysClr val="windowText" lastClr="000000"/>
                </a:solidFill>
              </a:rPr>
              <a:t>MORE!</a:t>
            </a:r>
            <a:endParaRPr kumimoji="0" lang="ja-JP" altLang="en-US" sz="2000" kern="0" dirty="0">
              <a:solidFill>
                <a:sysClr val="windowText" lastClr="000000"/>
              </a:solidFill>
            </a:endParaRPr>
          </a:p>
        </p:txBody>
      </p:sp>
      <p:sp>
        <p:nvSpPr>
          <p:cNvPr id="44" name="円形吹き出し 43"/>
          <p:cNvSpPr/>
          <p:nvPr/>
        </p:nvSpPr>
        <p:spPr bwMode="auto">
          <a:xfrm>
            <a:off x="1040927" y="4373217"/>
            <a:ext cx="2468233" cy="1174546"/>
          </a:xfrm>
          <a:prstGeom prst="wedgeEllipseCallout">
            <a:avLst>
              <a:gd name="adj1" fmla="val 52627"/>
              <a:gd name="adj2" fmla="val -59840"/>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Sure!</a:t>
            </a:r>
            <a:endParaRPr kumimoji="0" lang="ja-JP" altLang="en-US" sz="2000" kern="0" dirty="0">
              <a:solidFill>
                <a:sysClr val="windowText" lastClr="000000"/>
              </a:solidFill>
            </a:endParaRPr>
          </a:p>
        </p:txBody>
      </p:sp>
      <p:sp>
        <p:nvSpPr>
          <p:cNvPr id="7" name="フローチャート : 書類 6"/>
          <p:cNvSpPr/>
          <p:nvPr/>
        </p:nvSpPr>
        <p:spPr bwMode="auto">
          <a:xfrm>
            <a:off x="3716076" y="2924944"/>
            <a:ext cx="1711848" cy="1008112"/>
          </a:xfrm>
          <a:prstGeom prst="flowChartDocument">
            <a:avLst/>
          </a:prstGeom>
          <a:solidFill>
            <a:srgbClr val="FFFF00"/>
          </a:solidFill>
          <a:ln>
            <a:solidFill>
              <a:srgbClr val="C00000"/>
            </a:solidFill>
          </a:ln>
          <a:effectLst>
            <a:outerShdw blurRad="88900" dist="38100" dir="8100000" algn="tr" rotWithShape="0">
              <a:prstClr val="black">
                <a:alpha val="30000"/>
              </a:prstClr>
            </a:outerShdw>
          </a:effectLst>
          <a:extLst/>
        </p:spPr>
        <p:txBody>
          <a:bodyPr wrap="none"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altLang="ja-JP" kern="0" dirty="0" smtClean="0">
                <a:solidFill>
                  <a:sysClr val="windowText" lastClr="000000"/>
                </a:solidFill>
              </a:rPr>
              <a:t>GIVEN …</a:t>
            </a:r>
          </a:p>
          <a:p>
            <a:r>
              <a:rPr kumimoji="0" lang="en-US" altLang="ja-JP" kern="0" dirty="0" smtClean="0">
                <a:solidFill>
                  <a:sysClr val="windowText" lastClr="000000"/>
                </a:solidFill>
              </a:rPr>
              <a:t>WHEN</a:t>
            </a:r>
            <a:r>
              <a:rPr kumimoji="0" lang="en-US" altLang="ja-JP" kern="0" dirty="0">
                <a:solidFill>
                  <a:sysClr val="windowText" lastClr="000000"/>
                </a:solidFill>
              </a:rPr>
              <a:t> …</a:t>
            </a:r>
            <a:endParaRPr kumimoji="0" lang="en-US" altLang="ja-JP" kern="0" dirty="0" smtClean="0">
              <a:solidFill>
                <a:sysClr val="windowText" lastClr="000000"/>
              </a:solidFill>
            </a:endParaRPr>
          </a:p>
          <a:p>
            <a:r>
              <a:rPr kumimoji="0" lang="en-US" altLang="ja-JP" kern="0" dirty="0" smtClean="0">
                <a:solidFill>
                  <a:sysClr val="windowText" lastClr="000000"/>
                </a:solidFill>
              </a:rPr>
              <a:t>THEN</a:t>
            </a:r>
            <a:r>
              <a:rPr kumimoji="0" lang="en-US" altLang="ja-JP" kern="0" dirty="0">
                <a:solidFill>
                  <a:sysClr val="windowText" lastClr="000000"/>
                </a:solidFill>
              </a:rPr>
              <a:t> </a:t>
            </a:r>
            <a:r>
              <a:rPr kumimoji="0" lang="en-US" altLang="ja-JP" kern="0" dirty="0" smtClean="0">
                <a:solidFill>
                  <a:sysClr val="windowText" lastClr="000000"/>
                </a:solidFill>
              </a:rPr>
              <a:t> …</a:t>
            </a:r>
            <a:endParaRPr kumimoji="0" lang="ja-JP" altLang="en-US" sz="1800" b="0" i="0" u="none" strike="noStrike" kern="0" cap="none" spc="0" normalizeH="0" baseline="0" noProof="0" dirty="0" smtClean="0">
              <a:ln>
                <a:noFill/>
              </a:ln>
              <a:solidFill>
                <a:sysClr val="windowText" lastClr="000000"/>
              </a:solidFill>
              <a:effectLst/>
              <a:uLnTx/>
              <a:uFillTx/>
            </a:endParaRPr>
          </a:p>
        </p:txBody>
      </p:sp>
      <p:pic>
        <p:nvPicPr>
          <p:cNvPr id="33" name="Picture 2" descr="C:\Users\hiroyuki.a.ito\AppData\Local\Microsoft\Windows\Temporary Internet Files\Content.IE5\8OQ99XH7\MC90043382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968" y="1053682"/>
            <a:ext cx="1930065" cy="1930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円形吹き出し 33"/>
          <p:cNvSpPr/>
          <p:nvPr/>
        </p:nvSpPr>
        <p:spPr bwMode="auto">
          <a:xfrm>
            <a:off x="5928410" y="3821275"/>
            <a:ext cx="2468233" cy="1174546"/>
          </a:xfrm>
          <a:prstGeom prst="wedgeEllipseCallout">
            <a:avLst>
              <a:gd name="adj1" fmla="val -27080"/>
              <a:gd name="adj2" fmla="val -79893"/>
            </a:avLst>
          </a:prstGeom>
          <a:solidFill>
            <a:srgbClr val="FFFF00"/>
          </a:solidFill>
          <a:ln>
            <a:solidFill>
              <a:schemeClr val="accent1"/>
            </a:solidFill>
          </a:ln>
          <a:effectLst>
            <a:outerShdw blurRad="88900" dist="38100" dir="8100000" algn="tr" rotWithShape="0">
              <a:prstClr val="black">
                <a:alpha val="30000"/>
              </a:prstClr>
            </a:outerShdw>
          </a:effectLst>
          <a:extLst/>
        </p:spPr>
        <p:txBody>
          <a:bodyPr wrap="none" rtlCol="0" anchor="ctr"/>
          <a:lstStyle/>
          <a:p>
            <a:pPr algn="ctr"/>
            <a:r>
              <a:rPr kumimoji="0" lang="en-US" altLang="ja-JP" sz="2000" kern="0" dirty="0" smtClean="0">
                <a:solidFill>
                  <a:sysClr val="windowText" lastClr="000000"/>
                </a:solidFill>
              </a:rPr>
              <a:t>Is it OK?</a:t>
            </a:r>
            <a:endParaRPr kumimoji="0" lang="ja-JP" altLang="en-US" sz="2000" kern="0" dirty="0">
              <a:solidFill>
                <a:sysClr val="windowText" lastClr="000000"/>
              </a:solidFill>
            </a:endParaRPr>
          </a:p>
        </p:txBody>
      </p:sp>
    </p:spTree>
    <p:extLst>
      <p:ext uri="{BB962C8B-B14F-4D97-AF65-F5344CB8AC3E}">
        <p14:creationId xmlns:p14="http://schemas.microsoft.com/office/powerpoint/2010/main" val="37288984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kern="0" dirty="0" smtClean="0">
                <a:solidFill>
                  <a:schemeClr val="accent1"/>
                </a:solidFill>
                <a:latin typeface="+mn-lt"/>
                <a:ea typeface="+mj-ea"/>
              </a:rPr>
              <a:t>3. Metrics</a:t>
            </a:r>
            <a:endParaRPr kumimoji="1" lang="ja-JP" altLang="en-US" dirty="0">
              <a:latin typeface="+mn-lt"/>
              <a:ea typeface="+mj-ea"/>
            </a:endParaRPr>
          </a:p>
        </p:txBody>
      </p:sp>
      <p:sp>
        <p:nvSpPr>
          <p:cNvPr id="2" name="ドーナツ 1"/>
          <p:cNvSpPr>
            <a:spLocks noChangeAspect="1"/>
          </p:cNvSpPr>
          <p:nvPr/>
        </p:nvSpPr>
        <p:spPr bwMode="auto">
          <a:xfrm>
            <a:off x="1692000" y="692696"/>
            <a:ext cx="5760000" cy="5760000"/>
          </a:xfrm>
          <a:prstGeom prst="donut">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ja-JP" altLang="en-US" sz="2400" b="0" i="0" u="none" strike="noStrike" kern="0" cap="none" spc="0" normalizeH="0" baseline="0" noProof="0" dirty="0" smtClean="0">
              <a:ln>
                <a:noFill/>
              </a:ln>
              <a:solidFill>
                <a:sysClr val="windowText" lastClr="000000"/>
              </a:solidFill>
              <a:effectLst/>
              <a:uLnTx/>
              <a:uFillTx/>
            </a:endParaRPr>
          </a:p>
        </p:txBody>
      </p:sp>
      <p:sp>
        <p:nvSpPr>
          <p:cNvPr id="13" name="円/楕円 12"/>
          <p:cNvSpPr>
            <a:spLocks noChangeAspect="1"/>
          </p:cNvSpPr>
          <p:nvPr/>
        </p:nvSpPr>
        <p:spPr bwMode="auto">
          <a:xfrm>
            <a:off x="3852000" y="2780927"/>
            <a:ext cx="1440000" cy="1440000"/>
          </a:xfrm>
          <a:prstGeom prst="ellipse">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nchor="ctr" anchorCtr="0"/>
          <a:lstStyle/>
          <a:p>
            <a:pPr algn="ctr"/>
            <a:r>
              <a:rPr lang="en-US" altLang="ja-JP" sz="2400" b="1" dirty="0" smtClean="0">
                <a:solidFill>
                  <a:schemeClr val="bg1">
                    <a:lumMod val="95000"/>
                  </a:schemeClr>
                </a:solidFill>
              </a:rPr>
              <a:t>Value</a:t>
            </a:r>
            <a:endParaRPr lang="ja-JP" altLang="en-US" sz="2400" b="1" dirty="0">
              <a:solidFill>
                <a:schemeClr val="bg1">
                  <a:lumMod val="95000"/>
                </a:schemeClr>
              </a:solidFill>
            </a:endParaRPr>
          </a:p>
        </p:txBody>
      </p:sp>
      <p:sp>
        <p:nvSpPr>
          <p:cNvPr id="12" name="アーチ 11"/>
          <p:cNvSpPr>
            <a:spLocks noChangeAspect="1"/>
          </p:cNvSpPr>
          <p:nvPr/>
        </p:nvSpPr>
        <p:spPr bwMode="auto">
          <a:xfrm rot="19830689" flipV="1">
            <a:off x="2399309" y="1332120"/>
            <a:ext cx="4320000" cy="4320000"/>
          </a:xfrm>
          <a:prstGeom prst="blockArc">
            <a:avLst>
              <a:gd name="adj1" fmla="val 10800000"/>
              <a:gd name="adj2" fmla="val 17990653"/>
              <a:gd name="adj3" fmla="val 26406"/>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0" name="アーチ 9"/>
          <p:cNvSpPr>
            <a:spLocks noChangeAspect="1"/>
          </p:cNvSpPr>
          <p:nvPr/>
        </p:nvSpPr>
        <p:spPr bwMode="auto">
          <a:xfrm rot="5137729" flipV="1">
            <a:off x="2416745" y="1352518"/>
            <a:ext cx="4320000" cy="4320000"/>
          </a:xfrm>
          <a:prstGeom prst="blockArc">
            <a:avLst>
              <a:gd name="adj1" fmla="val 10586606"/>
              <a:gd name="adj2" fmla="val 17673746"/>
              <a:gd name="adj3" fmla="val 25914"/>
            </a:avLst>
          </a:prstGeom>
          <a:solidFill>
            <a:srgbClr val="7F7F7F"/>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11" name="アーチ 10"/>
          <p:cNvSpPr>
            <a:spLocks noChangeAspect="1"/>
          </p:cNvSpPr>
          <p:nvPr/>
        </p:nvSpPr>
        <p:spPr bwMode="auto">
          <a:xfrm rot="12425021" flipV="1">
            <a:off x="2378523" y="1348690"/>
            <a:ext cx="4320000" cy="4320000"/>
          </a:xfrm>
          <a:prstGeom prst="blockArc">
            <a:avLst>
              <a:gd name="adj1" fmla="val 10647065"/>
              <a:gd name="adj2" fmla="val 17800682"/>
              <a:gd name="adj3" fmla="val 26131"/>
            </a:avLst>
          </a:prstGeom>
          <a:solidFill>
            <a:srgbClr val="008000"/>
          </a:solidFill>
          <a:ln>
            <a:solidFill>
              <a:srgbClr val="000000"/>
            </a:solidFill>
          </a:ln>
          <a:effectLst>
            <a:outerShdw blurRad="88900" dist="38100" dir="8100000" algn="tr" rotWithShape="0">
              <a:prstClr val="black">
                <a:alpha val="30000"/>
              </a:prstClr>
            </a:outerShdw>
          </a:effectLst>
          <a:extLst/>
        </p:spPr>
        <p:txBody>
          <a:bodyPr/>
          <a:lstStyle/>
          <a:p>
            <a:endParaRPr lang="ja-JP" altLang="en-US" dirty="0"/>
          </a:p>
        </p:txBody>
      </p:sp>
      <p:sp>
        <p:nvSpPr>
          <p:cNvPr id="8" name="テキスト ボックス 7"/>
          <p:cNvSpPr txBox="1"/>
          <p:nvPr/>
        </p:nvSpPr>
        <p:spPr>
          <a:xfrm>
            <a:off x="454709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Metrics</a:t>
            </a:r>
          </a:p>
          <a:p>
            <a:pPr algn="ctr"/>
            <a:r>
              <a:rPr kumimoji="0" lang="en-US" altLang="ja-JP" sz="2000" b="1" kern="0" dirty="0" smtClean="0">
                <a:solidFill>
                  <a:sysClr val="windowText" lastClr="000000"/>
                </a:solidFill>
              </a:rPr>
              <a:t>CFD</a:t>
            </a:r>
            <a:r>
              <a:rPr kumimoji="0" lang="en-US" altLang="ja-JP" sz="2000" b="1" kern="0" dirty="0">
                <a:solidFill>
                  <a:sysClr val="windowText" lastClr="000000"/>
                </a:solidFill>
              </a:rPr>
              <a:t>/Kanban</a:t>
            </a:r>
            <a:r>
              <a:rPr kumimoji="0" lang="en-US" altLang="ja-JP" sz="2000" b="1" kern="0" dirty="0" smtClean="0">
                <a:solidFill>
                  <a:sysClr val="windowText" lastClr="000000"/>
                </a:solidFill>
              </a:rPr>
              <a:t>/KPIs</a:t>
            </a:r>
            <a:endParaRPr kumimoji="0" lang="ja-JP" altLang="en-US" sz="2000" b="1" kern="0" dirty="0">
              <a:solidFill>
                <a:sysClr val="windowText" lastClr="000000"/>
              </a:solidFill>
            </a:endParaRPr>
          </a:p>
        </p:txBody>
      </p:sp>
      <p:sp>
        <p:nvSpPr>
          <p:cNvPr id="18" name="テキスト ボックス 17"/>
          <p:cNvSpPr txBox="1"/>
          <p:nvPr/>
        </p:nvSpPr>
        <p:spPr>
          <a:xfrm>
            <a:off x="2026818" y="1757660"/>
            <a:ext cx="252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Testing</a:t>
            </a:r>
          </a:p>
          <a:p>
            <a:pPr algn="ctr"/>
            <a:r>
              <a:rPr kumimoji="0" lang="en-US" altLang="ja-JP" sz="2000" b="1" kern="0" dirty="0" smtClean="0">
                <a:solidFill>
                  <a:sysClr val="windowText" lastClr="000000"/>
                </a:solidFill>
              </a:rPr>
              <a:t>BDD</a:t>
            </a:r>
            <a:r>
              <a:rPr kumimoji="0" lang="en-US" altLang="ja-JP" sz="2000" b="1" kern="0" dirty="0">
                <a:solidFill>
                  <a:sysClr val="windowText" lastClr="000000"/>
                </a:solidFill>
              </a:rPr>
              <a:t>/ATDD/ET/</a:t>
            </a:r>
            <a:r>
              <a:rPr kumimoji="0" lang="en-US" altLang="ja-JP" sz="2000" b="1" kern="0" dirty="0" smtClean="0">
                <a:solidFill>
                  <a:sysClr val="windowText" lastClr="000000"/>
                </a:solidFill>
              </a:rPr>
              <a:t>MT</a:t>
            </a:r>
            <a:endParaRPr kumimoji="0" lang="ja-JP" altLang="en-US" sz="2000" b="1" kern="0" dirty="0">
              <a:solidFill>
                <a:sysClr val="windowText" lastClr="000000"/>
              </a:solidFill>
            </a:endParaRPr>
          </a:p>
        </p:txBody>
      </p:sp>
      <p:sp>
        <p:nvSpPr>
          <p:cNvPr id="19" name="テキスト ボックス 18"/>
          <p:cNvSpPr txBox="1"/>
          <p:nvPr/>
        </p:nvSpPr>
        <p:spPr>
          <a:xfrm>
            <a:off x="2232000" y="4581128"/>
            <a:ext cx="4680000" cy="720000"/>
          </a:xfrm>
          <a:prstGeom prst="rect">
            <a:avLst/>
          </a:prstGeom>
          <a:noFill/>
          <a:ln>
            <a:noFill/>
          </a:ln>
        </p:spPr>
        <p:txBody>
          <a:bodyPr wrap="square" rtlCol="0" anchor="ctr" anchorCtr="0">
            <a:noAutofit/>
          </a:bodyPr>
          <a:lstStyle/>
          <a:p>
            <a:pPr algn="ctr"/>
            <a:r>
              <a:rPr kumimoji="0" lang="en-US" altLang="ja-JP" sz="2000" b="1" kern="0" dirty="0">
                <a:solidFill>
                  <a:sysClr val="windowText" lastClr="000000"/>
                </a:solidFill>
              </a:rPr>
              <a:t>Enterprise </a:t>
            </a:r>
            <a:r>
              <a:rPr kumimoji="0" lang="en-US" altLang="ja-JP" sz="2000" b="1" kern="0" dirty="0" smtClean="0">
                <a:solidFill>
                  <a:sysClr val="windowText" lastClr="000000"/>
                </a:solidFill>
              </a:rPr>
              <a:t>Agile</a:t>
            </a:r>
          </a:p>
          <a:p>
            <a:pPr algn="ctr"/>
            <a:r>
              <a:rPr kumimoji="0" lang="en-US" altLang="ja-JP" sz="2000" b="1" kern="0" dirty="0" smtClean="0">
                <a:solidFill>
                  <a:sysClr val="windowText" lastClr="000000"/>
                </a:solidFill>
              </a:rPr>
              <a:t>Organizational </a:t>
            </a:r>
            <a:r>
              <a:rPr kumimoji="0" lang="en-US" altLang="ja-JP" sz="2000" b="1" kern="0" dirty="0">
                <a:solidFill>
                  <a:sysClr val="windowText" lastClr="000000"/>
                </a:solidFill>
              </a:rPr>
              <a:t>Change/</a:t>
            </a:r>
            <a:r>
              <a:rPr kumimoji="0" lang="en-US" altLang="ja-JP" sz="2000" b="1" kern="0" dirty="0" smtClean="0">
                <a:solidFill>
                  <a:sysClr val="windowText" lastClr="000000"/>
                </a:solidFill>
              </a:rPr>
              <a:t>Psychology</a:t>
            </a:r>
            <a:endParaRPr kumimoji="0" lang="ja-JP" altLang="en-US" sz="2000" b="1" kern="0" dirty="0">
              <a:solidFill>
                <a:sysClr val="windowText" lastClr="000000"/>
              </a:solidFill>
            </a:endParaRPr>
          </a:p>
        </p:txBody>
      </p:sp>
      <p:sp>
        <p:nvSpPr>
          <p:cNvPr id="20" name="テキスト ボックス 19"/>
          <p:cNvSpPr txBox="1"/>
          <p:nvPr/>
        </p:nvSpPr>
        <p:spPr>
          <a:xfrm>
            <a:off x="3132000" y="5717867"/>
            <a:ext cx="2880000" cy="540000"/>
          </a:xfrm>
          <a:prstGeom prst="rect">
            <a:avLst/>
          </a:prstGeom>
          <a:noFill/>
          <a:ln>
            <a:noFill/>
          </a:ln>
        </p:spPr>
        <p:txBody>
          <a:bodyPr wrap="square" rtlCol="0" anchor="ctr" anchorCtr="0">
            <a:noAutofit/>
          </a:bodyPr>
          <a:lstStyle/>
          <a:p>
            <a:pPr algn="ctr"/>
            <a:r>
              <a:rPr kumimoji="0" lang="en-US" altLang="ja-JP" sz="2400" b="1" kern="0" dirty="0">
                <a:solidFill>
                  <a:sysClr val="windowText" lastClr="000000"/>
                </a:solidFill>
              </a:rPr>
              <a:t>Agile/Scrum/</a:t>
            </a:r>
            <a:r>
              <a:rPr kumimoji="0" lang="en-US" altLang="ja-JP" sz="2400" b="1" kern="0" dirty="0" smtClean="0">
                <a:solidFill>
                  <a:sysClr val="windowText" lastClr="000000"/>
                </a:solidFill>
              </a:rPr>
              <a:t>Lean</a:t>
            </a:r>
            <a:endParaRPr kumimoji="0" lang="ja-JP" altLang="en-US" sz="2400" b="1" kern="0" dirty="0">
              <a:solidFill>
                <a:sysClr val="windowText" lastClr="000000"/>
              </a:solidFill>
            </a:endParaRPr>
          </a:p>
        </p:txBody>
      </p:sp>
    </p:spTree>
    <p:extLst>
      <p:ext uri="{BB962C8B-B14F-4D97-AF65-F5344CB8AC3E}">
        <p14:creationId xmlns:p14="http://schemas.microsoft.com/office/powerpoint/2010/main" val="8480810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184271" y="2853016"/>
            <a:ext cx="8780218"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Install applications	: </a:t>
            </a:r>
            <a:r>
              <a:rPr lang="en-US" altLang="ja-JP" sz="3200" dirty="0" smtClean="0">
                <a:solidFill>
                  <a:srgbClr val="0066FF"/>
                </a:solidFill>
                <a:latin typeface="+mn-lt"/>
              </a:rPr>
              <a:t>2 minutes</a:t>
            </a:r>
            <a:r>
              <a:rPr lang="en-US" altLang="ja-JP" sz="3200" b="0" dirty="0" smtClean="0">
                <a:solidFill>
                  <a:schemeClr val="tx1"/>
                </a:solidFill>
                <a:latin typeface="+mn-lt"/>
              </a:rPr>
              <a:t>/change</a:t>
            </a:r>
            <a:endParaRPr lang="ja-JP" altLang="ja-JP" sz="3200" b="0" dirty="0">
              <a:solidFill>
                <a:schemeClr val="tx1"/>
              </a:solidFill>
              <a:latin typeface="+mn-lt"/>
            </a:endParaRPr>
          </a:p>
        </p:txBody>
      </p:sp>
      <p:sp>
        <p:nvSpPr>
          <p:cNvPr id="9" name="タイトル 2"/>
          <p:cNvSpPr txBox="1">
            <a:spLocks/>
          </p:cNvSpPr>
          <p:nvPr/>
        </p:nvSpPr>
        <p:spPr>
          <a:xfrm>
            <a:off x="184270" y="2134404"/>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Regression testing</a:t>
            </a:r>
            <a:r>
              <a:rPr lang="en-US" altLang="ja-JP" sz="3200" b="0" dirty="0">
                <a:solidFill>
                  <a:schemeClr val="tx1"/>
                </a:solidFill>
                <a:latin typeface="+mn-lt"/>
              </a:rPr>
              <a:t>	</a:t>
            </a:r>
            <a:r>
              <a:rPr lang="en-US" altLang="ja-JP" sz="3200" b="0" dirty="0" smtClean="0">
                <a:solidFill>
                  <a:schemeClr val="tx1"/>
                </a:solidFill>
                <a:latin typeface="+mn-lt"/>
              </a:rPr>
              <a:t>: </a:t>
            </a:r>
            <a:r>
              <a:rPr lang="en-US" altLang="ja-JP" sz="3200" dirty="0" smtClean="0">
                <a:solidFill>
                  <a:srgbClr val="0066FF"/>
                </a:solidFill>
                <a:latin typeface="+mn-lt"/>
              </a:rPr>
              <a:t>3 minutes</a:t>
            </a:r>
            <a:r>
              <a:rPr lang="en-US" altLang="ja-JP" sz="3200" b="0" dirty="0" smtClean="0">
                <a:solidFill>
                  <a:schemeClr val="tx1"/>
                </a:solidFill>
                <a:latin typeface="+mn-lt"/>
              </a:rPr>
              <a:t>/change</a:t>
            </a:r>
            <a:endParaRPr lang="en-US" altLang="ja-JP" sz="3200" b="0" dirty="0">
              <a:solidFill>
                <a:schemeClr val="tx1"/>
              </a:solidFill>
              <a:latin typeface="+mn-lt"/>
            </a:endParaRPr>
          </a:p>
        </p:txBody>
      </p:sp>
      <p:sp>
        <p:nvSpPr>
          <p:cNvPr id="11" name="タイトル 2"/>
          <p:cNvSpPr txBox="1">
            <a:spLocks/>
          </p:cNvSpPr>
          <p:nvPr/>
        </p:nvSpPr>
        <p:spPr>
          <a:xfrm>
            <a:off x="184270" y="141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marL="457200" indent="-457200" algn="l">
              <a:buFont typeface="Arial" panose="020B0604020202020204" pitchFamily="34" charset="0"/>
              <a:buChar char="•"/>
            </a:pPr>
            <a:r>
              <a:rPr lang="en-US" altLang="ja-JP" sz="3200" b="0" dirty="0" smtClean="0">
                <a:solidFill>
                  <a:schemeClr val="tx1"/>
                </a:solidFill>
                <a:latin typeface="+mn-lt"/>
              </a:rPr>
              <a:t>Change requests		: 3 times/week</a:t>
            </a:r>
            <a:endParaRPr lang="en-US" altLang="ja-JP" sz="3200" b="0" dirty="0">
              <a:solidFill>
                <a:schemeClr val="tx1"/>
              </a:solidFill>
              <a:latin typeface="+mn-lt"/>
            </a:endParaRPr>
          </a:p>
        </p:txBody>
      </p:sp>
      <p:pic>
        <p:nvPicPr>
          <p:cNvPr id="14" name="図 13" descr="Burn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813" y="3482800"/>
            <a:ext cx="5752374" cy="2682504"/>
          </a:xfrm>
          <a:prstGeom prst="rect">
            <a:avLst/>
          </a:prstGeom>
        </p:spPr>
      </p:pic>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Metrics</a:t>
            </a:r>
            <a:endParaRPr kumimoji="1" lang="ja-JP" altLang="en-US" dirty="0">
              <a:latin typeface="+mn-lt"/>
              <a:ea typeface="+mj-ea"/>
            </a:endParaRPr>
          </a:p>
        </p:txBody>
      </p:sp>
      <p:sp>
        <p:nvSpPr>
          <p:cNvPr id="17" name="タイトル 2"/>
          <p:cNvSpPr txBox="1">
            <a:spLocks/>
          </p:cNvSpPr>
          <p:nvPr/>
        </p:nvSpPr>
        <p:spPr>
          <a:xfrm>
            <a:off x="184270" y="690093"/>
            <a:ext cx="8779749"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en-US" altLang="ja-JP" b="0" dirty="0" smtClean="0">
                <a:solidFill>
                  <a:schemeClr val="tx1"/>
                </a:solidFill>
                <a:latin typeface="+mn-lt"/>
              </a:rPr>
              <a:t>[e.g.]</a:t>
            </a:r>
            <a:endParaRPr lang="en-US" altLang="ja-JP" b="0" dirty="0">
              <a:solidFill>
                <a:schemeClr val="tx1"/>
              </a:solidFill>
              <a:latin typeface="+mn-lt"/>
            </a:endParaRPr>
          </a:p>
        </p:txBody>
      </p:sp>
    </p:spTree>
    <p:extLst>
      <p:ext uri="{BB962C8B-B14F-4D97-AF65-F5344CB8AC3E}">
        <p14:creationId xmlns:p14="http://schemas.microsoft.com/office/powerpoint/2010/main" val="256958061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ea typeface="+mj-ea"/>
              </a:rPr>
              <a:t>KPIs</a:t>
            </a:r>
            <a:endParaRPr kumimoji="1" lang="ja-JP" altLang="en-US" dirty="0">
              <a:latin typeface="+mn-lt"/>
              <a:ea typeface="+mj-ea"/>
            </a:endParaRPr>
          </a:p>
        </p:txBody>
      </p:sp>
      <p:sp>
        <p:nvSpPr>
          <p:cNvPr id="17" name="タイトル 2"/>
          <p:cNvSpPr txBox="1">
            <a:spLocks/>
          </p:cNvSpPr>
          <p:nvPr/>
        </p:nvSpPr>
        <p:spPr>
          <a:xfrm>
            <a:off x="184270" y="690092"/>
            <a:ext cx="8779749" cy="3603003"/>
          </a:xfrm>
          <a:prstGeom prst="rect">
            <a:avLst/>
          </a:prstGeom>
          <a:noFill/>
          <a:ln>
            <a:solidFill>
              <a:srgbClr val="00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r>
              <a:rPr lang="ja-JP" altLang="en-US" b="0" dirty="0" smtClean="0">
                <a:solidFill>
                  <a:schemeClr val="tx1"/>
                </a:solidFill>
                <a:latin typeface="+mn-lt"/>
              </a:rPr>
              <a:t>経営学＆科学的手法で実施している、</a:t>
            </a:r>
            <a:endParaRPr lang="en-US" altLang="ja-JP" b="0" dirty="0" smtClean="0">
              <a:solidFill>
                <a:schemeClr val="tx1"/>
              </a:solidFill>
              <a:latin typeface="+mn-lt"/>
            </a:endParaRPr>
          </a:p>
          <a:p>
            <a:pPr algn="l"/>
            <a:r>
              <a:rPr lang="ja-JP" altLang="en-US" b="0" dirty="0" smtClean="0">
                <a:solidFill>
                  <a:schemeClr val="tx1"/>
                </a:solidFill>
                <a:latin typeface="+mn-lt"/>
              </a:rPr>
              <a:t>改善の仕組み化としての指標は出すべし</a:t>
            </a:r>
            <a:endParaRPr lang="en-US" altLang="ja-JP" b="0" dirty="0">
              <a:solidFill>
                <a:schemeClr val="tx1"/>
              </a:solidFill>
              <a:latin typeface="+mn-lt"/>
            </a:endParaRPr>
          </a:p>
        </p:txBody>
      </p:sp>
    </p:spTree>
    <p:extLst>
      <p:ext uri="{BB962C8B-B14F-4D97-AF65-F5344CB8AC3E}">
        <p14:creationId xmlns:p14="http://schemas.microsoft.com/office/powerpoint/2010/main" val="185360335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moneyb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1" y="499290"/>
            <a:ext cx="4230216" cy="6358710"/>
          </a:xfrm>
          <a:prstGeom prst="rect">
            <a:avLst/>
          </a:prstGeom>
        </p:spPr>
      </p:pic>
      <p:sp>
        <p:nvSpPr>
          <p:cNvPr id="6" name="タイトル 2"/>
          <p:cNvSpPr txBox="1">
            <a:spLocks/>
          </p:cNvSpPr>
          <p:nvPr/>
        </p:nvSpPr>
        <p:spPr>
          <a:xfrm>
            <a:off x="360000" y="5661248"/>
            <a:ext cx="8424000" cy="720000"/>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tr-TR" altLang="ja-JP" sz="2400" b="0" dirty="0">
                <a:solidFill>
                  <a:srgbClr val="000000"/>
                </a:solidFill>
                <a:latin typeface="+mn-ea"/>
                <a:ea typeface="+mn-ea"/>
                <a:cs typeface="ＭＳ 明朝"/>
                <a:hlinkClick r:id="rId4"/>
              </a:rPr>
              <a:t>http://books.rakuten.co.jp/rk/91a2285c6f0b4fea867632bcd286bf1d</a:t>
            </a:r>
            <a:r>
              <a:rPr lang="tr-TR" altLang="ja-JP" sz="2400" b="0" dirty="0" smtClean="0">
                <a:solidFill>
                  <a:srgbClr val="000000"/>
                </a:solidFill>
                <a:latin typeface="+mn-ea"/>
                <a:ea typeface="+mn-ea"/>
                <a:cs typeface="ＭＳ 明朝"/>
                <a:hlinkClick r:id="rId4"/>
              </a:rPr>
              <a:t>/</a:t>
            </a:r>
            <a:endParaRPr lang="tr-TR" altLang="ja-JP" sz="2400" b="0" dirty="0" smtClean="0">
              <a:solidFill>
                <a:srgbClr val="000000"/>
              </a:solidFill>
              <a:latin typeface="+mn-ea"/>
              <a:ea typeface="+mn-ea"/>
              <a:cs typeface="ＭＳ 明朝"/>
            </a:endParaRPr>
          </a:p>
        </p:txBody>
      </p:sp>
    </p:spTree>
    <p:extLst>
      <p:ext uri="{BB962C8B-B14F-4D97-AF65-F5344CB8AC3E}">
        <p14:creationId xmlns:p14="http://schemas.microsoft.com/office/powerpoint/2010/main" val="27883432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chemeClr val="bg1">
              <a:lumMod val="50000"/>
            </a:schemeClr>
          </a:solidFill>
          <a:ln w="12700">
            <a:solidFill>
              <a:schemeClr val="tx1"/>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5859006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508" y="1014562"/>
            <a:ext cx="9145016" cy="4828876"/>
          </a:xfrm>
          <a:prstGeom prst="rect">
            <a:avLst/>
          </a:prstGeom>
          <a:noFill/>
          <a:ln>
            <a:solidFill>
              <a:srgbClr val="BF0000"/>
            </a:solid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pPr algn="l">
              <a:spcBef>
                <a:spcPts val="0"/>
              </a:spcBef>
            </a:pPr>
            <a:r>
              <a:rPr kumimoji="0" lang="en-US" altLang="ja-JP" sz="4400" b="0" kern="0" dirty="0" smtClean="0">
                <a:solidFill>
                  <a:srgbClr val="000000"/>
                </a:solidFill>
                <a:latin typeface="+mn-lt"/>
              </a:rPr>
              <a:t>XP Europe </a:t>
            </a:r>
            <a:r>
              <a:rPr kumimoji="0" lang="ja-JP" altLang="en-US" sz="4400" b="0" kern="0" dirty="0" smtClean="0">
                <a:solidFill>
                  <a:srgbClr val="000000"/>
                </a:solidFill>
                <a:latin typeface="+mn-lt"/>
              </a:rPr>
              <a:t>というものにも、</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Agile2014 </a:t>
            </a:r>
            <a:r>
              <a:rPr kumimoji="0" lang="ja-JP" altLang="en-US" sz="4400" b="0" kern="0" dirty="0" smtClean="0">
                <a:solidFill>
                  <a:srgbClr val="000000"/>
                </a:solidFill>
                <a:latin typeface="+mn-lt"/>
              </a:rPr>
              <a:t>と同様</a:t>
            </a:r>
            <a:endParaRPr kumimoji="0" lang="en-US" altLang="ja-JP" sz="4400" b="0" kern="0" dirty="0" smtClean="0">
              <a:solidFill>
                <a:srgbClr val="000000"/>
              </a:solidFill>
              <a:latin typeface="+mn-lt"/>
            </a:endParaRPr>
          </a:p>
          <a:p>
            <a:pPr algn="l">
              <a:spcBef>
                <a:spcPts val="0"/>
              </a:spcBef>
            </a:pPr>
            <a:r>
              <a:rPr kumimoji="0" lang="en-US" altLang="ja-JP" sz="4400" b="0" kern="0" dirty="0" smtClean="0">
                <a:solidFill>
                  <a:srgbClr val="000000"/>
                </a:solidFill>
                <a:latin typeface="+mn-lt"/>
              </a:rPr>
              <a:t>Paper &amp; Shepherding process </a:t>
            </a:r>
            <a:r>
              <a:rPr kumimoji="0" lang="ja-JP" altLang="en-US" sz="4400" b="0" kern="0" dirty="0" smtClean="0">
                <a:solidFill>
                  <a:srgbClr val="000000"/>
                </a:solidFill>
                <a:latin typeface="+mn-lt"/>
              </a:rPr>
              <a:t>が</a:t>
            </a:r>
            <a:endParaRPr kumimoji="0" lang="en-US" altLang="ja-JP" sz="4400" b="0" kern="0" dirty="0" smtClean="0">
              <a:solidFill>
                <a:srgbClr val="000000"/>
              </a:solidFill>
              <a:latin typeface="+mn-lt"/>
            </a:endParaRPr>
          </a:p>
          <a:p>
            <a:pPr algn="l">
              <a:spcBef>
                <a:spcPts val="0"/>
              </a:spcBef>
            </a:pPr>
            <a:r>
              <a:rPr kumimoji="0" lang="ja-JP" altLang="en-US" sz="4400" b="0" kern="0" dirty="0" smtClean="0">
                <a:solidFill>
                  <a:srgbClr val="000000"/>
                </a:solidFill>
                <a:latin typeface="+mn-lt"/>
              </a:rPr>
              <a:t>あるとのこと</a:t>
            </a:r>
            <a:endParaRPr kumimoji="0" lang="en-US" altLang="ja-JP" sz="4400" b="0" kern="0" dirty="0">
              <a:solidFill>
                <a:srgbClr val="000000"/>
              </a:solidFill>
              <a:latin typeface="+mn-lt"/>
            </a:endParaRPr>
          </a:p>
          <a:p>
            <a:pPr algn="l">
              <a:spcBef>
                <a:spcPts val="0"/>
              </a:spcBef>
            </a:pPr>
            <a:r>
              <a:rPr kumimoji="0" lang="en-US" altLang="ja-JP" sz="4400" b="0" kern="0" dirty="0" smtClean="0">
                <a:solidFill>
                  <a:srgbClr val="000000"/>
                </a:solidFill>
                <a:latin typeface="+mn-lt"/>
              </a:rPr>
              <a:t>by Jutta Eckstein</a:t>
            </a:r>
          </a:p>
        </p:txBody>
      </p:sp>
      <p:sp>
        <p:nvSpPr>
          <p:cNvPr id="4"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t>The world’s largest conference of Agile</a:t>
            </a:r>
            <a:endParaRPr kumimoji="1" lang="ja-JP" altLang="en-US" dirty="0"/>
          </a:p>
        </p:txBody>
      </p:sp>
    </p:spTree>
    <p:extLst>
      <p:ext uri="{BB962C8B-B14F-4D97-AF65-F5344CB8AC3E}">
        <p14:creationId xmlns:p14="http://schemas.microsoft.com/office/powerpoint/2010/main" val="34996350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180000" y="5613662"/>
            <a:ext cx="8784000" cy="576064"/>
          </a:xfrm>
          <a:prstGeom prst="rect">
            <a:avLst/>
          </a:prstGeom>
          <a:no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dirty="0">
                <a:solidFill>
                  <a:schemeClr val="tx1"/>
                </a:solidFill>
                <a:hlinkClick r:id="rId2"/>
              </a:rPr>
              <a:t>http://agile2015.agilealliance.org</a:t>
            </a:r>
            <a:r>
              <a:rPr lang="en-US" altLang="ja-JP" dirty="0" smtClean="0">
                <a:solidFill>
                  <a:schemeClr val="tx1"/>
                </a:solidFill>
                <a:hlinkClick r:id="rId2"/>
              </a:rPr>
              <a:t>/</a:t>
            </a:r>
            <a:endParaRPr lang="en-US" altLang="ja-JP" dirty="0" smtClean="0">
              <a:solidFill>
                <a:schemeClr val="tx1"/>
              </a:solidFill>
            </a:endParaRPr>
          </a:p>
        </p:txBody>
      </p:sp>
      <p:pic>
        <p:nvPicPr>
          <p:cNvPr id="4" name="図 3" descr="Agile20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64" y="21358"/>
            <a:ext cx="7344673" cy="5687480"/>
          </a:xfrm>
          <a:prstGeom prst="rect">
            <a:avLst/>
          </a:prstGeom>
        </p:spPr>
      </p:pic>
    </p:spTree>
    <p:extLst>
      <p:ext uri="{BB962C8B-B14F-4D97-AF65-F5344CB8AC3E}">
        <p14:creationId xmlns:p14="http://schemas.microsoft.com/office/powerpoint/2010/main" val="4667264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Attended as a session speaker!</a:t>
            </a:r>
            <a:endParaRPr kumimoji="1" lang="ja-JP" altLang="en-US" dirty="0">
              <a:latin typeface="+mn-lt"/>
              <a:ea typeface="+mj-ea"/>
            </a:endParaRPr>
          </a:p>
        </p:txBody>
      </p:sp>
      <p:pic>
        <p:nvPicPr>
          <p:cNvPr id="3" name="図 2" descr="登壇.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2" y="849600"/>
            <a:ext cx="9066097" cy="5099680"/>
          </a:xfrm>
          <a:prstGeom prst="rect">
            <a:avLst/>
          </a:prstGeom>
        </p:spPr>
      </p:pic>
    </p:spTree>
    <p:extLst>
      <p:ext uri="{BB962C8B-B14F-4D97-AF65-F5344CB8AC3E}">
        <p14:creationId xmlns:p14="http://schemas.microsoft.com/office/powerpoint/2010/main" val="35043309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normAutofit fontScale="90000"/>
          </a:bodyPr>
          <a:lstStyle/>
          <a:p>
            <a:r>
              <a:rPr kumimoji="1" lang="en-US" altLang="ja-JP" dirty="0" smtClean="0"/>
              <a:t>Agenda</a:t>
            </a:r>
            <a:endParaRPr kumimoji="1" lang="ja-JP" altLang="en-US" dirty="0"/>
          </a:p>
        </p:txBody>
      </p:sp>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1047089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445331" y="1052736"/>
            <a:ext cx="8240400" cy="540000"/>
          </a:xfrm>
          <a:prstGeom prst="rect">
            <a:avLst/>
          </a:prstGeom>
          <a:solidFill>
            <a:srgbClr val="C00000"/>
          </a:solidFill>
          <a:ln w="12700">
            <a:solidFill>
              <a:srgbClr val="BF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kumimoji="1" lang="en-US" altLang="ja-JP"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rPr>
              <a:t>1. Basic Information about Agile2014</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8" name="Text Box 17"/>
          <p:cNvSpPr txBox="1">
            <a:spLocks noChangeArrowheads="1"/>
          </p:cNvSpPr>
          <p:nvPr/>
        </p:nvSpPr>
        <p:spPr bwMode="auto">
          <a:xfrm>
            <a:off x="445331" y="2828934"/>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3</a:t>
            </a:r>
            <a:r>
              <a:rPr lang="en-US" altLang="ja-JP" b="1" kern="0" dirty="0" smtClean="0">
                <a:solidFill>
                  <a:srgbClr val="FFFFFF"/>
                </a:solidFill>
                <a:latin typeface="+mn-lt"/>
              </a:rPr>
              <a:t>. The Latest Trend of Agile</a:t>
            </a:r>
            <a:endParaRPr kumimoji="1" lang="ja-JP" altLang="en-US" b="1" i="0" u="none" strike="noStrike" kern="0" cap="none" spc="0" normalizeH="0" baseline="0" noProof="0" dirty="0" smtClean="0">
              <a:ln>
                <a:noFill/>
              </a:ln>
              <a:solidFill>
                <a:srgbClr val="FFFFFF"/>
              </a:solidFill>
              <a:effectLst/>
              <a:uLnTx/>
              <a:uFillTx/>
              <a:latin typeface="+mn-lt"/>
            </a:endParaRPr>
          </a:p>
        </p:txBody>
      </p:sp>
      <p:sp>
        <p:nvSpPr>
          <p:cNvPr id="10" name="Text Box 17"/>
          <p:cNvSpPr txBox="1">
            <a:spLocks noChangeArrowheads="1"/>
          </p:cNvSpPr>
          <p:nvPr/>
        </p:nvSpPr>
        <p:spPr bwMode="auto">
          <a:xfrm>
            <a:off x="445331" y="1940835"/>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smtClean="0">
                <a:solidFill>
                  <a:srgbClr val="FFFFFF"/>
                </a:solidFill>
                <a:latin typeface="+mn-lt"/>
                <a:ea typeface="ＭＳ Ｐゴシック" panose="020B0600070205080204" pitchFamily="50" charset="-128"/>
              </a:rPr>
              <a:t>2. My Presentation</a:t>
            </a:r>
            <a:endParaRPr kumimoji="1" lang="ja-JP" altLang="en-US" b="1" i="0" u="none" strike="noStrike" kern="0" cap="none" spc="0" normalizeH="0" baseline="0" noProof="0" dirty="0" smtClean="0">
              <a:ln>
                <a:noFill/>
              </a:ln>
              <a:solidFill>
                <a:srgbClr val="FFFFFF"/>
              </a:solidFill>
              <a:effectLst/>
              <a:uLnTx/>
              <a:uFillTx/>
              <a:latin typeface="+mn-lt"/>
              <a:ea typeface="ＭＳ Ｐゴシック" panose="020B0600070205080204" pitchFamily="50" charset="-128"/>
            </a:endParaRPr>
          </a:p>
        </p:txBody>
      </p:sp>
      <p:sp>
        <p:nvSpPr>
          <p:cNvPr id="11" name="Text Box 17"/>
          <p:cNvSpPr txBox="1">
            <a:spLocks noChangeArrowheads="1"/>
          </p:cNvSpPr>
          <p:nvPr/>
        </p:nvSpPr>
        <p:spPr bwMode="auto">
          <a:xfrm>
            <a:off x="445331" y="3717032"/>
            <a:ext cx="8240400" cy="540000"/>
          </a:xfrm>
          <a:prstGeom prst="rect">
            <a:avLst/>
          </a:prstGeom>
          <a:solidFill>
            <a:srgbClr val="7F7F7F"/>
          </a:solidFill>
          <a:ln w="12700">
            <a:solidFill>
              <a:srgbClr val="000000"/>
            </a:solidFill>
            <a:miter lim="800000"/>
            <a:headEnd/>
            <a:tailEnd/>
          </a:ln>
          <a:effectLst>
            <a:outerShdw blurRad="88900" dist="38100" dir="8100000" algn="ctr" rotWithShape="0">
              <a:schemeClr val="tx1">
                <a:alpha val="30000"/>
              </a:schemeClr>
            </a:outerShdw>
          </a:effectLst>
          <a:extLst/>
        </p:spPr>
        <p:txBody>
          <a:bodyPr anchor="ctr" anchorCtr="0"/>
          <a:lstStyle>
            <a:lvl1pPr algn="l" defTabSz="381000">
              <a:spcBef>
                <a:spcPct val="0"/>
              </a:spcBef>
              <a:defRPr kumimoji="1" sz="2400">
                <a:solidFill>
                  <a:schemeClr val="tx1"/>
                </a:solidFill>
                <a:latin typeface="Times New Roman" pitchFamily="18" charset="0"/>
                <a:ea typeface="ＭＳ Ｐゴシック" charset="-128"/>
              </a:defRPr>
            </a:lvl1pPr>
            <a:lvl2pPr algn="l" defTabSz="381000">
              <a:spcBef>
                <a:spcPct val="0"/>
              </a:spcBef>
              <a:defRPr kumimoji="1" sz="2400">
                <a:solidFill>
                  <a:schemeClr val="tx1"/>
                </a:solidFill>
                <a:latin typeface="Times New Roman" pitchFamily="18" charset="0"/>
                <a:ea typeface="ＭＳ Ｐゴシック" charset="-128"/>
              </a:defRPr>
            </a:lvl2pPr>
            <a:lvl3pPr algn="l" defTabSz="381000">
              <a:spcBef>
                <a:spcPct val="0"/>
              </a:spcBef>
              <a:defRPr kumimoji="1" sz="2400">
                <a:solidFill>
                  <a:schemeClr val="tx1"/>
                </a:solidFill>
                <a:latin typeface="Times New Roman" pitchFamily="18" charset="0"/>
                <a:ea typeface="ＭＳ Ｐゴシック" charset="-128"/>
              </a:defRPr>
            </a:lvl3pPr>
            <a:lvl4pPr algn="l" defTabSz="381000">
              <a:spcBef>
                <a:spcPct val="0"/>
              </a:spcBef>
              <a:defRPr kumimoji="1" sz="2400">
                <a:solidFill>
                  <a:schemeClr val="tx1"/>
                </a:solidFill>
                <a:latin typeface="Times New Roman" pitchFamily="18" charset="0"/>
                <a:ea typeface="ＭＳ Ｐゴシック" charset="-128"/>
              </a:defRPr>
            </a:lvl4pPr>
            <a:lvl5pPr algn="l" defTabSz="381000">
              <a:spcBef>
                <a:spcPct val="0"/>
              </a:spcBef>
              <a:defRPr kumimoji="1" sz="2400">
                <a:solidFill>
                  <a:schemeClr val="tx1"/>
                </a:solidFill>
                <a:latin typeface="Times New Roman" pitchFamily="18" charset="0"/>
                <a:ea typeface="ＭＳ Ｐゴシック" charset="-128"/>
              </a:defRPr>
            </a:lvl5pPr>
            <a:lvl6pPr defTabSz="381000" fontAlgn="base">
              <a:spcBef>
                <a:spcPct val="0"/>
              </a:spcBef>
              <a:spcAft>
                <a:spcPct val="0"/>
              </a:spcAft>
              <a:defRPr kumimoji="1" sz="2400">
                <a:solidFill>
                  <a:schemeClr val="tx1"/>
                </a:solidFill>
                <a:latin typeface="Times New Roman" pitchFamily="18" charset="0"/>
                <a:ea typeface="ＭＳ Ｐゴシック" charset="-128"/>
              </a:defRPr>
            </a:lvl6pPr>
            <a:lvl7pPr defTabSz="381000" fontAlgn="base">
              <a:spcBef>
                <a:spcPct val="0"/>
              </a:spcBef>
              <a:spcAft>
                <a:spcPct val="0"/>
              </a:spcAft>
              <a:defRPr kumimoji="1" sz="2400">
                <a:solidFill>
                  <a:schemeClr val="tx1"/>
                </a:solidFill>
                <a:latin typeface="Times New Roman" pitchFamily="18" charset="0"/>
                <a:ea typeface="ＭＳ Ｐゴシック" charset="-128"/>
              </a:defRPr>
            </a:lvl7pPr>
            <a:lvl8pPr defTabSz="381000" fontAlgn="base">
              <a:spcBef>
                <a:spcPct val="0"/>
              </a:spcBef>
              <a:spcAft>
                <a:spcPct val="0"/>
              </a:spcAft>
              <a:defRPr kumimoji="1" sz="2400">
                <a:solidFill>
                  <a:schemeClr val="tx1"/>
                </a:solidFill>
                <a:latin typeface="Times New Roman" pitchFamily="18" charset="0"/>
                <a:ea typeface="ＭＳ Ｐゴシック" charset="-128"/>
              </a:defRPr>
            </a:lvl8pPr>
            <a:lvl9pPr defTabSz="381000" fontAlgn="base">
              <a:spcBef>
                <a:spcPct val="0"/>
              </a:spcBef>
              <a:spcAft>
                <a:spcPct val="0"/>
              </a:spcAft>
              <a:defRPr kumimoji="1" sz="2400">
                <a:solidFill>
                  <a:schemeClr val="tx1"/>
                </a:solidFill>
                <a:latin typeface="Times New Roman" pitchFamily="18" charset="0"/>
                <a:ea typeface="ＭＳ Ｐゴシック" charset="-128"/>
              </a:defRPr>
            </a:lvl9pPr>
          </a:lstStyle>
          <a:p>
            <a:pPr lvl="0">
              <a:spcBef>
                <a:spcPct val="20000"/>
              </a:spcBef>
              <a:buClr>
                <a:srgbClr val="FFFFFF"/>
              </a:buClr>
              <a:defRPr/>
            </a:pPr>
            <a:r>
              <a:rPr lang="en-US" altLang="ja-JP" b="1" kern="0" dirty="0">
                <a:solidFill>
                  <a:srgbClr val="FFFFFF"/>
                </a:solidFill>
                <a:latin typeface="+mn-lt"/>
              </a:rPr>
              <a:t>4</a:t>
            </a:r>
            <a:r>
              <a:rPr lang="en-US" altLang="ja-JP" b="1" kern="0" dirty="0" smtClean="0">
                <a:solidFill>
                  <a:srgbClr val="FFFFFF"/>
                </a:solidFill>
                <a:latin typeface="+mn-lt"/>
              </a:rPr>
              <a:t>. </a:t>
            </a:r>
            <a:r>
              <a:rPr lang="en-US" altLang="ja-JP" b="1" kern="0" dirty="0">
                <a:solidFill>
                  <a:srgbClr val="FFFFFF"/>
                </a:solidFill>
                <a:latin typeface="+mn-lt"/>
              </a:rPr>
              <a:t>Conclusions</a:t>
            </a:r>
            <a:endParaRPr kumimoji="1" lang="ja-JP" altLang="en-US" b="1" i="0" u="none" strike="noStrike" kern="0" cap="none" spc="0" normalizeH="0" baseline="0" noProof="0" dirty="0" smtClean="0">
              <a:ln>
                <a:noFill/>
              </a:ln>
              <a:solidFill>
                <a:srgbClr val="FFFFFF"/>
              </a:solidFill>
              <a:effectLst/>
              <a:uLnTx/>
              <a:uFillTx/>
              <a:latin typeface="+mn-lt"/>
            </a:endParaRPr>
          </a:p>
        </p:txBody>
      </p:sp>
    </p:spTree>
    <p:extLst>
      <p:ext uri="{BB962C8B-B14F-4D97-AF65-F5344CB8AC3E}">
        <p14:creationId xmlns:p14="http://schemas.microsoft.com/office/powerpoint/2010/main" val="24397553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60000" y="252000"/>
            <a:ext cx="8424000" cy="360000"/>
          </a:xfrm>
          <a:noFill/>
          <a:ln>
            <a:noFill/>
          </a:ln>
        </p:spPr>
        <p:txBody>
          <a:bodyPr>
            <a:normAutofit fontScale="90000"/>
          </a:bodyPr>
          <a:lstStyle/>
          <a:p>
            <a:r>
              <a:rPr lang="en-US" altLang="ja-JP" dirty="0" smtClean="0">
                <a:latin typeface="+mn-lt"/>
              </a:rPr>
              <a:t>Basic information</a:t>
            </a:r>
            <a:endParaRPr kumimoji="1" lang="ja-JP" altLang="en-US" dirty="0">
              <a:latin typeface="+mn-lt"/>
              <a:ea typeface="+mj-ea"/>
            </a:endParaRPr>
          </a:p>
        </p:txBody>
      </p:sp>
      <p:graphicFrame>
        <p:nvGraphicFramePr>
          <p:cNvPr id="2" name="表 1"/>
          <p:cNvGraphicFramePr>
            <a:graphicFrameLocks noGrp="1"/>
          </p:cNvGraphicFramePr>
          <p:nvPr>
            <p:extLst>
              <p:ext uri="{D42A27DB-BD31-4B8C-83A1-F6EECF244321}">
                <p14:modId xmlns:p14="http://schemas.microsoft.com/office/powerpoint/2010/main" val="3625827689"/>
              </p:ext>
            </p:extLst>
          </p:nvPr>
        </p:nvGraphicFramePr>
        <p:xfrm>
          <a:off x="438923" y="1192412"/>
          <a:ext cx="8266154" cy="4219605"/>
        </p:xfrm>
        <a:graphic>
          <a:graphicData uri="http://schemas.openxmlformats.org/drawingml/2006/table">
            <a:tbl>
              <a:tblPr firstRow="1" bandRow="1">
                <a:tableStyleId>{2D5ABB26-0587-4C30-8999-92F81FD0307C}</a:tableStyleId>
              </a:tblPr>
              <a:tblGrid>
                <a:gridCol w="3052957"/>
                <a:gridCol w="5213197"/>
              </a:tblGrid>
              <a:tr h="843921">
                <a:tc>
                  <a:txBody>
                    <a:bodyPr/>
                    <a:lstStyle/>
                    <a:p>
                      <a:pPr algn="l"/>
                      <a:r>
                        <a:rPr kumimoji="1" lang="en-US" altLang="ja-JP" sz="2400" b="1" dirty="0" smtClean="0"/>
                        <a:t>Location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Orlando</a:t>
                      </a:r>
                      <a:r>
                        <a:rPr kumimoji="1" lang="en-US" altLang="ja-JP" sz="2400" dirty="0" smtClean="0"/>
                        <a:t>,</a:t>
                      </a:r>
                      <a:r>
                        <a:rPr kumimoji="1" lang="en-US" altLang="ja-JP" sz="2400" baseline="0" dirty="0" smtClean="0"/>
                        <a:t> Florida, U.S.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Duration</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4.5</a:t>
                      </a:r>
                      <a:r>
                        <a:rPr kumimoji="1" lang="en-US" altLang="ja-JP" sz="2400" dirty="0" smtClean="0"/>
                        <a:t> days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Attendees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Approximately </a:t>
                      </a:r>
                      <a:r>
                        <a:rPr kumimoji="1" lang="en-US" altLang="ja-JP" sz="2400" b="1" dirty="0" smtClean="0">
                          <a:solidFill>
                            <a:srgbClr val="BF0000"/>
                          </a:solidFill>
                        </a:rPr>
                        <a:t>2000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b="1" dirty="0" smtClean="0">
                          <a:solidFill>
                            <a:srgbClr val="BF0000"/>
                          </a:solidFill>
                        </a:rPr>
                        <a:t>272</a:t>
                      </a:r>
                      <a:r>
                        <a:rPr kumimoji="1" lang="en-US" altLang="ja-JP" sz="2400" dirty="0" smtClean="0"/>
                        <a:t> sessions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r h="843921">
                <a:tc>
                  <a:txBody>
                    <a:bodyPr/>
                    <a:lstStyle/>
                    <a:p>
                      <a:pPr algn="l"/>
                      <a:r>
                        <a:rPr kumimoji="1" lang="en-US" altLang="ja-JP" sz="2400" b="1" dirty="0" smtClean="0"/>
                        <a:t>Session Speakers</a:t>
                      </a:r>
                      <a:endParaRPr kumimoji="1" lang="ja-JP" altLang="en-US" sz="2400" b="1"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solidFill>
                      <a:srgbClr val="FF6600"/>
                    </a:solidFill>
                  </a:tcPr>
                </a:tc>
                <a:tc>
                  <a:txBody>
                    <a:bodyPr/>
                    <a:lstStyle/>
                    <a:p>
                      <a:pPr algn="l"/>
                      <a:r>
                        <a:rPr kumimoji="1" lang="en-US" altLang="ja-JP" sz="2400" dirty="0" smtClean="0"/>
                        <a:t>Over </a:t>
                      </a:r>
                      <a:r>
                        <a:rPr kumimoji="1" lang="en-US" altLang="ja-JP" sz="2400" b="1" dirty="0" smtClean="0">
                          <a:solidFill>
                            <a:srgbClr val="BF0000"/>
                          </a:solidFill>
                        </a:rPr>
                        <a:t>280</a:t>
                      </a:r>
                      <a:r>
                        <a:rPr kumimoji="1" lang="en-US" altLang="ja-JP" sz="2400" dirty="0" smtClean="0"/>
                        <a:t> persons</a:t>
                      </a:r>
                      <a:endParaRPr kumimoji="1" lang="ja-JP" altLang="en-US" sz="2400" dirty="0"/>
                    </a:p>
                  </a:txBody>
                  <a:tcPr marL="89215" marR="89215" marT="44608" marB="44608" anchor="ct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59644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60000" y="252000"/>
            <a:ext cx="8424000" cy="360000"/>
          </a:xfrm>
          <a:noFill/>
          <a:ln>
            <a:solidFill>
              <a:srgbClr val="FFFFFF"/>
            </a:solidFill>
          </a:ln>
        </p:spPr>
        <p:txBody>
          <a:bodyPr>
            <a:normAutofit fontScale="90000"/>
          </a:bodyPr>
          <a:lstStyle/>
          <a:p>
            <a:r>
              <a:rPr lang="en-US" altLang="ja-JP" kern="0" dirty="0" smtClean="0">
                <a:solidFill>
                  <a:schemeClr val="accent1"/>
                </a:solidFill>
                <a:latin typeface="+mn-lt"/>
                <a:ea typeface="+mj-ea"/>
              </a:rPr>
              <a:t>Rakuten all superstars!</a:t>
            </a:r>
            <a:endParaRPr kumimoji="1" lang="ja-JP" altLang="en-US" dirty="0">
              <a:latin typeface="+mn-lt"/>
              <a:ea typeface="+mj-ea"/>
            </a:endParaRPr>
          </a:p>
        </p:txBody>
      </p:sp>
      <p:pic>
        <p:nvPicPr>
          <p:cNvPr id="2" name="図 1" descr="Rakutens.jpg"/>
          <p:cNvPicPr>
            <a:picLocks/>
          </p:cNvPicPr>
          <p:nvPr/>
        </p:nvPicPr>
        <p:blipFill>
          <a:blip r:embed="rId3">
            <a:extLst>
              <a:ext uri="{28A0092B-C50C-407E-A947-70E740481C1C}">
                <a14:useLocalDpi xmlns:a14="http://schemas.microsoft.com/office/drawing/2010/main" val="0"/>
              </a:ext>
            </a:extLst>
          </a:blip>
          <a:stretch>
            <a:fillRect/>
          </a:stretch>
        </p:blipFill>
        <p:spPr>
          <a:xfrm>
            <a:off x="38951" y="849600"/>
            <a:ext cx="9066098" cy="5099680"/>
          </a:xfrm>
          <a:prstGeom prst="rect">
            <a:avLst/>
          </a:prstGeom>
        </p:spPr>
      </p:pic>
      <p:sp>
        <p:nvSpPr>
          <p:cNvPr id="5" name="タイトル 2"/>
          <p:cNvSpPr txBox="1">
            <a:spLocks/>
          </p:cNvSpPr>
          <p:nvPr/>
        </p:nvSpPr>
        <p:spPr>
          <a:xfrm>
            <a:off x="899872"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Abex (BDD)</a:t>
            </a:r>
            <a:endParaRPr lang="en-US" altLang="ja-JP" sz="2000" dirty="0" smtClean="0">
              <a:solidFill>
                <a:srgbClr val="000000"/>
              </a:solidFill>
              <a:latin typeface="+mn-lt"/>
              <a:ea typeface="+mn-ea"/>
              <a:cs typeface="ＭＳ 明朝"/>
            </a:endParaRPr>
          </a:p>
        </p:txBody>
      </p:sp>
      <p:sp>
        <p:nvSpPr>
          <p:cNvPr id="6" name="タイトル 2"/>
          <p:cNvSpPr txBox="1">
            <a:spLocks/>
          </p:cNvSpPr>
          <p:nvPr/>
        </p:nvSpPr>
        <p:spPr>
          <a:xfrm>
            <a:off x="2484048" y="2708920"/>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Dana (R Marketing)</a:t>
            </a:r>
            <a:endParaRPr lang="en-US" altLang="ja-JP" sz="2000" dirty="0" smtClean="0">
              <a:solidFill>
                <a:srgbClr val="000000"/>
              </a:solidFill>
              <a:latin typeface="+mn-lt"/>
              <a:ea typeface="+mn-ea"/>
              <a:cs typeface="ＭＳ 明朝"/>
            </a:endParaRPr>
          </a:p>
        </p:txBody>
      </p:sp>
      <p:sp>
        <p:nvSpPr>
          <p:cNvPr id="7" name="タイトル 2"/>
          <p:cNvSpPr txBox="1">
            <a:spLocks/>
          </p:cNvSpPr>
          <p:nvPr/>
        </p:nvSpPr>
        <p:spPr>
          <a:xfrm>
            <a:off x="3335315" y="51932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TheHiro (TDD)</a:t>
            </a:r>
            <a:endParaRPr lang="en-US" altLang="ja-JP" sz="2000" dirty="0" smtClean="0">
              <a:solidFill>
                <a:srgbClr val="000000"/>
              </a:solidFill>
              <a:latin typeface="+mn-lt"/>
              <a:ea typeface="+mn-ea"/>
              <a:cs typeface="ＭＳ 明朝"/>
            </a:endParaRPr>
          </a:p>
        </p:txBody>
      </p:sp>
      <p:sp>
        <p:nvSpPr>
          <p:cNvPr id="8" name="タイトル 2"/>
          <p:cNvSpPr txBox="1">
            <a:spLocks/>
          </p:cNvSpPr>
          <p:nvPr/>
        </p:nvSpPr>
        <p:spPr>
          <a:xfrm>
            <a:off x="3636176" y="3321048"/>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Pramod (PJM)</a:t>
            </a:r>
            <a:endParaRPr lang="en-US" altLang="ja-JP" sz="2000" dirty="0" smtClean="0">
              <a:solidFill>
                <a:srgbClr val="000000"/>
              </a:solidFill>
              <a:latin typeface="+mn-lt"/>
              <a:ea typeface="+mn-ea"/>
              <a:cs typeface="ＭＳ 明朝"/>
            </a:endParaRPr>
          </a:p>
        </p:txBody>
      </p:sp>
      <p:sp>
        <p:nvSpPr>
          <p:cNvPr id="9" name="タイトル 2"/>
          <p:cNvSpPr txBox="1">
            <a:spLocks/>
          </p:cNvSpPr>
          <p:nvPr/>
        </p:nvSpPr>
        <p:spPr>
          <a:xfrm>
            <a:off x="5436376" y="3933056"/>
            <a:ext cx="2520000" cy="540000"/>
          </a:xfrm>
          <a:prstGeom prst="rect">
            <a:avLst/>
          </a:prstGeom>
          <a:solidFill>
            <a:srgbClr val="FFFF00"/>
          </a:solidFill>
          <a:ln>
            <a:noFill/>
          </a:ln>
        </p:spPr>
        <p:txBody>
          <a:bodyPr anchor="ctr" anchorCtr="0">
            <a:noAutofit/>
          </a:bodyPr>
          <a:lstStyle>
            <a:lvl1pPr algn="ctr" defTabSz="914400" rtl="0" eaLnBrk="1" latinLnBrk="0" hangingPunct="1">
              <a:spcBef>
                <a:spcPct val="0"/>
              </a:spcBef>
              <a:buNone/>
              <a:defRPr kumimoji="1" sz="2800" b="1" kern="1200" baseline="0">
                <a:solidFill>
                  <a:srgbClr val="C00000"/>
                </a:solidFill>
                <a:latin typeface="Arial" pitchFamily="34" charset="0"/>
                <a:ea typeface="ＭＳ Ｐゴシック" pitchFamily="50" charset="-128"/>
                <a:cs typeface="+mj-cs"/>
              </a:defRPr>
            </a:lvl1pPr>
          </a:lstStyle>
          <a:p>
            <a:r>
              <a:rPr lang="en-US" altLang="ja-JP" sz="2000" dirty="0" smtClean="0">
                <a:latin typeface="+mn-lt"/>
                <a:ea typeface="+mn-ea"/>
                <a:cs typeface="ＭＳ 明朝"/>
              </a:rPr>
              <a:t>Yasnob (TDD)</a:t>
            </a:r>
            <a:endParaRPr lang="en-US" altLang="ja-JP" sz="2000" dirty="0" smtClean="0">
              <a:solidFill>
                <a:srgbClr val="000000"/>
              </a:solidFill>
              <a:latin typeface="+mn-lt"/>
              <a:ea typeface="+mn-ea"/>
              <a:cs typeface="ＭＳ 明朝"/>
            </a:endParaRPr>
          </a:p>
        </p:txBody>
      </p:sp>
    </p:spTree>
    <p:extLst>
      <p:ext uri="{BB962C8B-B14F-4D97-AF65-F5344CB8AC3E}">
        <p14:creationId xmlns:p14="http://schemas.microsoft.com/office/powerpoint/2010/main" val="500450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theme/theme1.xml><?xml version="1.0" encoding="utf-8"?>
<a:theme xmlns:a="http://schemas.openxmlformats.org/drawingml/2006/main" name="Corporate_strictly_confidential_b">
  <a:themeElements>
    <a:clrScheme name="R-style color">
      <a:dk1>
        <a:sysClr val="windowText" lastClr="000000"/>
      </a:dk1>
      <a:lt1>
        <a:sysClr val="window" lastClr="FFFFFF"/>
      </a:lt1>
      <a:dk2>
        <a:srgbClr val="1F497D"/>
      </a:dk2>
      <a:lt2>
        <a:srgbClr val="EEECE1"/>
      </a:lt2>
      <a:accent1>
        <a:srgbClr val="BF0000"/>
      </a:accent1>
      <a:accent2>
        <a:srgbClr val="F06E5A"/>
      </a:accent2>
      <a:accent3>
        <a:srgbClr val="F0AA5A"/>
      </a:accent3>
      <a:accent4>
        <a:srgbClr val="C8DC46"/>
      </a:accent4>
      <a:accent5>
        <a:srgbClr val="00AAE6"/>
      </a:accent5>
      <a:accent6>
        <a:srgbClr val="0078BE"/>
      </a:accent6>
      <a:hlink>
        <a:srgbClr val="0000FF"/>
      </a:hlink>
      <a:folHlink>
        <a:srgbClr val="800080"/>
      </a:folHlink>
    </a:clrScheme>
    <a:fontScheme name="R-style fon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solidFill>
            <a:srgbClr val="000000"/>
          </a:solidFill>
        </a:ln>
        <a:effectLst>
          <a:outerShdw blurRad="88900" dist="38100" dir="8100000" algn="tr" rotWithShape="0">
            <a:prstClr val="black">
              <a:alpha val="30000"/>
            </a:prstClr>
          </a:outerShdw>
        </a:effectLst>
        <a:extLst/>
      </a:spPr>
      <a:bodyPr anchor="ctr" anchorCtr="0"/>
      <a:lstStyle>
        <a:defPPr algn="ctr">
          <a:defRPr dirty="0" smtClean="0"/>
        </a:defPPr>
      </a:lstStyle>
    </a:spDef>
    <a:lnDef>
      <a:spPr>
        <a:ln w="127000" cmpd="sng">
          <a:solidFill>
            <a:srgbClr val="FF0000"/>
          </a:solidFill>
          <a:tailEnd type="stealth" w="lg" len="lg"/>
        </a:ln>
        <a:effectLst>
          <a:outerShdw blurRad="88900" dist="38100" dir="8100000" algn="ctr" rotWithShape="0">
            <a:srgbClr val="000000">
              <a:alpha val="30000"/>
            </a:srgb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7DCEE764623746B4E4E557D8B3CACD" ma:contentTypeVersion="0" ma:contentTypeDescription="Create a new document." ma:contentTypeScope="" ma:versionID="c4b4ff3fda9e11dcfa76d81ab90015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D75E9-7A55-4E2A-89EF-D6493A63AB07}">
  <ds:schemaRefs>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7EA97D61-185C-4682-A4FE-AB4628D27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64C25D7-D27D-47E0-8384-6126C745CB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4690</TotalTime>
  <Words>2871</Words>
  <Application>Microsoft Macintosh PowerPoint</Application>
  <PresentationFormat>画面に合わせる (4:3)</PresentationFormat>
  <Paragraphs>593</Paragraphs>
  <Slides>47</Slides>
  <Notes>42</Notes>
  <HiddenSlides>0</HiddenSlides>
  <MMClips>0</MMClips>
  <ScaleCrop>false</ScaleCrop>
  <HeadingPairs>
    <vt:vector size="4" baseType="variant">
      <vt:variant>
        <vt:lpstr>テーマ</vt:lpstr>
      </vt:variant>
      <vt:variant>
        <vt:i4>1</vt:i4>
      </vt:variant>
      <vt:variant>
        <vt:lpstr>スライド タイトル</vt:lpstr>
      </vt:variant>
      <vt:variant>
        <vt:i4>47</vt:i4>
      </vt:variant>
    </vt:vector>
  </HeadingPairs>
  <TitlesOfParts>
    <vt:vector size="48" baseType="lpstr">
      <vt:lpstr>Corporate_strictly_confidential_b</vt:lpstr>
      <vt:lpstr>PowerPoint プレゼンテーション</vt:lpstr>
      <vt:lpstr>About me</vt:lpstr>
      <vt:lpstr>PowerPoint プレゼンテーション</vt:lpstr>
      <vt:lpstr>The world’s largest Agile Conference</vt:lpstr>
      <vt:lpstr>Attended as a session speaker!</vt:lpstr>
      <vt:lpstr>Agenda</vt:lpstr>
      <vt:lpstr>PowerPoint プレゼンテーション</vt:lpstr>
      <vt:lpstr>Basic information</vt:lpstr>
      <vt:lpstr>Rakuten all superstars!</vt:lpstr>
      <vt:lpstr>Trend of sessions</vt:lpstr>
      <vt:lpstr>Comparison of trends</vt:lpstr>
      <vt:lpstr>PowerPoint プレゼンテーション</vt:lpstr>
      <vt:lpstr>Information and documents</vt:lpstr>
      <vt:lpstr>Before session</vt:lpstr>
      <vt:lpstr>Before session</vt:lpstr>
      <vt:lpstr>Session program</vt:lpstr>
      <vt:lpstr>Venue</vt:lpstr>
      <vt:lpstr>Key item as a speaker</vt:lpstr>
      <vt:lpstr>Image of presentation</vt:lpstr>
      <vt:lpstr>Result</vt:lpstr>
      <vt:lpstr>感想</vt:lpstr>
      <vt:lpstr>Next Action</vt:lpstr>
      <vt:lpstr>Rebecca Wirfs-Brock: Track chair</vt:lpstr>
      <vt:lpstr>Jutta Eckstein: My shepherd</vt:lpstr>
      <vt:lpstr>PowerPoint プレゼンテーション</vt:lpstr>
      <vt:lpstr>Previous Agile</vt:lpstr>
      <vt:lpstr>The latest Agile</vt:lpstr>
      <vt:lpstr>1. Enterprise Agile</vt:lpstr>
      <vt:lpstr>Enterprise Agile</vt:lpstr>
      <vt:lpstr>Asked for one executive</vt:lpstr>
      <vt:lpstr>This session’s theme</vt:lpstr>
      <vt:lpstr>The Implementation of CI/CD in our project</vt:lpstr>
      <vt:lpstr>Shared understanding by the working software</vt:lpstr>
      <vt:lpstr>2. Testing</vt:lpstr>
      <vt:lpstr>Example of BDD test scenario with Calabash-Android</vt:lpstr>
      <vt:lpstr>Process of BDD</vt:lpstr>
      <vt:lpstr>Process of BDD</vt:lpstr>
      <vt:lpstr>Process of BDD</vt:lpstr>
      <vt:lpstr>Process of BDD</vt:lpstr>
      <vt:lpstr>Process of BDD</vt:lpstr>
      <vt:lpstr>3. Metrics</vt:lpstr>
      <vt:lpstr>Metrics</vt:lpstr>
      <vt:lpstr>KPIs</vt:lpstr>
      <vt:lpstr>PowerPoint プレゼンテーション</vt:lpstr>
      <vt:lpstr>PowerPoint プレゼンテーション</vt:lpstr>
      <vt:lpstr>The world’s largest conference of Agile</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楽天株式会社</dc:creator>
  <cp:lastModifiedBy>伊藤 宏幸</cp:lastModifiedBy>
  <cp:revision>5048</cp:revision>
  <cp:lastPrinted>2012-11-01T00:53:12Z</cp:lastPrinted>
  <dcterms:created xsi:type="dcterms:W3CDTF">2013-01-29T01:30:29Z</dcterms:created>
  <dcterms:modified xsi:type="dcterms:W3CDTF">2014-08-03T14:34:00Z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0x0101006C7DCEE764623746B4E4E557D8B3CACD</vt:lpwstr>
  </property>
</Properties>
</file>